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8"/>
  </p:notesMasterIdLst>
  <p:handoutMasterIdLst>
    <p:handoutMasterId r:id="rId79"/>
  </p:handoutMasterIdLst>
  <p:sldIdLst>
    <p:sldId id="265" r:id="rId2"/>
    <p:sldId id="266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8" r:id="rId12"/>
    <p:sldId id="279" r:id="rId13"/>
    <p:sldId id="330" r:id="rId14"/>
    <p:sldId id="276" r:id="rId15"/>
    <p:sldId id="277" r:id="rId16"/>
    <p:sldId id="280" r:id="rId17"/>
    <p:sldId id="281" r:id="rId18"/>
    <p:sldId id="284" r:id="rId19"/>
    <p:sldId id="285" r:id="rId20"/>
    <p:sldId id="286" r:id="rId21"/>
    <p:sldId id="283" r:id="rId22"/>
    <p:sldId id="331" r:id="rId23"/>
    <p:sldId id="287" r:id="rId24"/>
    <p:sldId id="288" r:id="rId25"/>
    <p:sldId id="289" r:id="rId26"/>
    <p:sldId id="291" r:id="rId27"/>
    <p:sldId id="292" r:id="rId28"/>
    <p:sldId id="293" r:id="rId29"/>
    <p:sldId id="339" r:id="rId30"/>
    <p:sldId id="341" r:id="rId31"/>
    <p:sldId id="342" r:id="rId32"/>
    <p:sldId id="343" r:id="rId33"/>
    <p:sldId id="344" r:id="rId34"/>
    <p:sldId id="32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5" r:id="rId50"/>
    <p:sldId id="409" r:id="rId51"/>
    <p:sldId id="410" r:id="rId52"/>
    <p:sldId id="411" r:id="rId53"/>
    <p:sldId id="412" r:id="rId54"/>
    <p:sldId id="413" r:id="rId55"/>
    <p:sldId id="414" r:id="rId56"/>
    <p:sldId id="302" r:id="rId57"/>
    <p:sldId id="325" r:id="rId58"/>
    <p:sldId id="304" r:id="rId59"/>
    <p:sldId id="305" r:id="rId60"/>
    <p:sldId id="310" r:id="rId61"/>
    <p:sldId id="306" r:id="rId62"/>
    <p:sldId id="307" r:id="rId63"/>
    <p:sldId id="348" r:id="rId64"/>
    <p:sldId id="349" r:id="rId65"/>
    <p:sldId id="350" r:id="rId66"/>
    <p:sldId id="315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A55"/>
    <a:srgbClr val="00703C"/>
    <a:srgbClr val="008000"/>
    <a:srgbClr val="61AD3A"/>
    <a:srgbClr val="72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104" autoAdjust="0"/>
    <p:restoredTop sz="99424" autoAdjust="0"/>
  </p:normalViewPr>
  <p:slideViewPr>
    <p:cSldViewPr>
      <p:cViewPr>
        <p:scale>
          <a:sx n="100" d="100"/>
          <a:sy n="100" d="100"/>
        </p:scale>
        <p:origin x="-984" y="-450"/>
      </p:cViewPr>
      <p:guideLst>
        <p:guide orient="horz" pos="1620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28AFA-2B04-4CF2-A280-3CACFA02DCDA}" type="datetimeFigureOut">
              <a:rPr lang="ru-RU" smtClean="0"/>
              <a:t>27.10.2016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21173-5B62-4834-BAEB-FECAA65661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420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D82F9-BEBE-4E06-81EB-AA847F9B1290}" type="datetimeFigureOut">
              <a:rPr lang="ru-RU" smtClean="0"/>
              <a:t>27.10.2016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9C45F-848A-43CD-9EBE-7F74492E615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78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Папка Алечки Витальевны\Шаблоны для презентаций\фон\обложка пятнышки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39" r="2400" b="16914"/>
          <a:stretch/>
        </p:blipFill>
        <p:spPr bwMode="auto">
          <a:xfrm>
            <a:off x="41300" y="98029"/>
            <a:ext cx="9036000" cy="49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76064" y="1850161"/>
            <a:ext cx="5036096" cy="1101725"/>
          </a:xfrm>
          <a:prstGeom prst="rect">
            <a:avLst/>
          </a:prstGeom>
        </p:spPr>
        <p:txBody>
          <a:bodyPr/>
          <a:lstStyle>
            <a:lvl1pPr>
              <a:defRPr sz="2800" cap="none" baseline="0">
                <a:solidFill>
                  <a:srgbClr val="007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748832" y="4735337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dirty="0" smtClean="0"/>
              <a:t>Дата</a:t>
            </a:r>
            <a:endParaRPr lang="ru-RU" dirty="0"/>
          </a:p>
        </p:txBody>
      </p:sp>
      <p:pic>
        <p:nvPicPr>
          <p:cNvPr id="3075" name="Picture 3" descr="D:\Папка Алечки Витальевны\Шаблоны для презентаций\лого.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3" b="36320"/>
          <a:stretch/>
        </p:blipFill>
        <p:spPr bwMode="auto">
          <a:xfrm>
            <a:off x="5292080" y="411503"/>
            <a:ext cx="3600000" cy="4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0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928" y="1122065"/>
            <a:ext cx="8641472" cy="3599877"/>
          </a:xfrm>
        </p:spPr>
        <p:txBody>
          <a:bodyPr>
            <a:normAutofit/>
          </a:bodyPr>
          <a:lstStyle>
            <a:lvl1pPr marL="180975" indent="-180975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54808" y="4807455"/>
            <a:ext cx="2133600" cy="274637"/>
          </a:xfrm>
        </p:spPr>
        <p:txBody>
          <a:bodyPr/>
          <a:lstStyle/>
          <a:p>
            <a:fld id="{A22995AA-C26E-4AF6-A7BA-848B15EA881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2" name="Picture 2" descr="D:\Папка Алечки Витальевны\Шаблоны для презентаций\Лого от Тим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80045"/>
            <a:ext cx="720000" cy="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241472" y="80045"/>
            <a:ext cx="6552728" cy="544765"/>
          </a:xfrm>
        </p:spPr>
        <p:txBody>
          <a:bodyPr wrap="square" lIns="0" bIns="0">
            <a:spAutoFit/>
          </a:bodyPr>
          <a:lstStyle>
            <a:lvl1pPr>
              <a:defRPr kumimoji="0" lang="ru-RU" sz="1800" b="1" i="0" u="none" strike="noStrike" cap="all" spc="300" normalizeH="0" baseline="0" smtClean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 smtClean="0"/>
              <a:t>Образец Заголовка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 err="1" smtClean="0"/>
              <a:t>обь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6264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995AA-C26E-4AF6-A7BA-848B15EA881E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4" name="Picture 2" descr="D:\Папка Алечки Витальевны\Шаблоны для презентаций\Лого от Тим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80045"/>
            <a:ext cx="720000" cy="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241472" y="80045"/>
            <a:ext cx="6552728" cy="544765"/>
          </a:xfrm>
        </p:spPr>
        <p:txBody>
          <a:bodyPr wrap="square" lIns="0" bIns="0">
            <a:spAutoFit/>
          </a:bodyPr>
          <a:lstStyle>
            <a:lvl1pPr>
              <a:defRPr kumimoji="0" lang="ru-RU" sz="1800" b="1" i="0" u="none" strike="noStrike" cap="all" spc="300" normalizeH="0" baseline="0" smtClean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 smtClean="0"/>
              <a:t>Образец Заголовка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 err="1" smtClean="0"/>
              <a:t>обь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1334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987574"/>
            <a:ext cx="8640880" cy="3734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95AA-C26E-4AF6-A7BA-848B15EA881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51520" y="627534"/>
            <a:ext cx="864088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4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spcBef>
          <a:spcPct val="0"/>
        </a:spcBef>
        <a:buNone/>
        <a:defRPr kumimoji="0" lang="ru-RU" sz="1800" b="1" i="0" u="none" strike="noStrike" kern="1200" cap="all" spc="300" normalizeH="0" baseline="0" dirty="0">
          <a:ln>
            <a:noFill/>
          </a:ln>
          <a:solidFill>
            <a:srgbClr val="00703C"/>
          </a:solidFill>
          <a:effectLst/>
          <a:uLnTx/>
          <a:uFillTx/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32/edit?html,outpu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33/edit?html,css,outpu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1/edit?html,outpu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2/edit?css,outpu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4/edit?css,outpu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5/edit?css,outpu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7/edit?css,outpu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watch.com/spacelab/" TargetMode="External"/><Relationship Id="rId2" Type="http://schemas.openxmlformats.org/officeDocument/2006/relationships/hyperlink" Target="http://fezvrasta.github.io/bootstrap-material-design/bootstrap-elem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de.divshot.com/geo-bootstrap/" TargetMode="External"/><Relationship Id="rId4" Type="http://schemas.openxmlformats.org/officeDocument/2006/relationships/hyperlink" Target="https://kristopolous.github.io/BOOTSTRA.38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8/edit?css,outpu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12/edit?html,outpu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13/edit?html,output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19/edit?html,js,outpu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24/edit?html,js,outpu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30/edit?js,outpu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28/edit?html,js,console,outpu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yititoq/28/edit?html,js,outpu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976064" y="1850161"/>
            <a:ext cx="5540152" cy="1101725"/>
          </a:xfrm>
        </p:spPr>
        <p:txBody>
          <a:bodyPr/>
          <a:lstStyle/>
          <a:p>
            <a:r>
              <a:rPr lang="ru-RU" b="0" dirty="0" smtClean="0"/>
              <a:t>Обзор </a:t>
            </a:r>
            <a:r>
              <a:rPr lang="en-US" b="0" dirty="0" err="1" smtClean="0"/>
              <a:t>HTML+CSS+jQuery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5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&lt;!DOCTYPE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Пример страницы&lt;/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style=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: 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gray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Страница на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HTML5&lt;/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style=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: 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gray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Без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CSS 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JS&lt;/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8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&lt;!DOCTYPE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style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type=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"text/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css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 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{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: 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gray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} 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style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Страница на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HTML5 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CSS&lt;/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Но пока без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JS&lt;/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Html + </a:t>
            </a:r>
            <a:r>
              <a:rPr lang="en-US" dirty="0" err="1" smtClean="0"/>
              <a:t>css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7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&lt;!DOCTYPE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style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type=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"text/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css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 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{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: </a:t>
            </a:r>
            <a:r>
              <a:rPr lang="en-US" sz="1800" b="1" dirty="0" smtClean="0">
                <a:solidFill>
                  <a:srgbClr val="008000"/>
                </a:solidFill>
                <a:latin typeface="Courier New"/>
              </a:rPr>
              <a:t>gray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} 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style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script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type=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"text/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javascript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 </a:t>
            </a:r>
            <a:r>
              <a:rPr lang="en-US" sz="1800" dirty="0">
                <a:solidFill>
                  <a:srgbClr val="7A7A43"/>
                </a:solidFill>
                <a:latin typeface="Courier New"/>
              </a:rPr>
              <a:t>alert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"Hi"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script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Страница на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HTML5, CSS 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JS&lt;/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 indent="457200"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Полный стек&lt;/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Html + </a:t>
            </a:r>
            <a:r>
              <a:rPr lang="en-US" dirty="0" err="1" smtClean="0"/>
              <a:t>css</a:t>
            </a:r>
            <a:r>
              <a:rPr lang="en-US" dirty="0" smtClean="0"/>
              <a:t> + </a:t>
            </a:r>
            <a:r>
              <a:rPr lang="en-US" dirty="0" err="1" smtClean="0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&lt;!DOCTYPE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link 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</a:rPr>
              <a:t>rel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"stylesheet"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type=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"text/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css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</a:rPr>
              <a:t>href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"my.css"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script 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type=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"text/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javascript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</a:rPr>
              <a:t>src</a:t>
            </a:r>
            <a:r>
              <a:rPr lang="en-US" sz="1800" b="1" dirty="0">
                <a:solidFill>
                  <a:srgbClr val="0000FF"/>
                </a:solidFill>
                <a:latin typeface="Courier New"/>
              </a:rPr>
              <a:t>=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"my.js"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/&gt;&lt;/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script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head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  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Страница на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HTML5, CSS 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JS&lt;/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 indent="457200"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ru-RU" sz="1800" dirty="0">
                <a:solidFill>
                  <a:srgbClr val="000000"/>
                </a:solidFill>
                <a:latin typeface="Courier New"/>
              </a:rPr>
              <a:t>Полный стек&lt;/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 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body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html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HTML, CSS и JS разделяй и властвуй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ru-RU" sz="2000" b="1" dirty="0"/>
              <a:t>HTML</a:t>
            </a:r>
            <a:r>
              <a:rPr lang="ru-RU" sz="2000" dirty="0"/>
              <a:t> (от англ. </a:t>
            </a:r>
            <a:r>
              <a:rPr lang="ru-RU" sz="2000" i="1" dirty="0" err="1"/>
              <a:t>HyperText</a:t>
            </a:r>
            <a:r>
              <a:rPr lang="ru-RU" sz="2000" i="1" dirty="0"/>
              <a:t> </a:t>
            </a:r>
            <a:r>
              <a:rPr lang="ru-RU" sz="2000" i="1" dirty="0" err="1"/>
              <a:t>Markup</a:t>
            </a:r>
            <a:r>
              <a:rPr lang="ru-RU" sz="2000" i="1" dirty="0"/>
              <a:t> </a:t>
            </a:r>
            <a:r>
              <a:rPr lang="ru-RU" sz="2000" i="1" dirty="0" err="1"/>
              <a:t>Language</a:t>
            </a:r>
            <a:r>
              <a:rPr lang="ru-RU" sz="2000" dirty="0"/>
              <a:t> — «язык гипертекстовой разметки») — стандартизированный язык разметки документов во Всемирной паутине. Большинство веб-страниц содержат описание разметки на языке HTML (или XHTML). Язык HTML интерпретируется браузерами; полученный в результате интерпретации форматированный текст отображается на экране монитора компьютера или мобильного устройства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dirty="0" smtClean="0"/>
              <a:t>Для браузера он как </a:t>
            </a:r>
            <a:r>
              <a:rPr lang="ru-RU" sz="2000" dirty="0" err="1" smtClean="0"/>
              <a:t>лего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HTML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1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lang="en-US" sz="1800" b="1" kern="0" dirty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US" sz="1800" b="1" kern="0" dirty="0" err="1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en-US" sz="1800" b="1" kern="0" dirty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sz="1800" b="1" kern="0" dirty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”awesome”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8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HTML5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61111"/>
            </a:pP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100000"/>
            </a:pPr>
            <a:endParaRPr lang="en-US" sz="1100" kern="0" dirty="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>
              <a:spcBef>
                <a:spcPts val="0"/>
              </a:spcBef>
              <a:spcAft>
                <a:spcPts val="100"/>
              </a:spcAft>
              <a:buClr>
                <a:srgbClr val="595959"/>
              </a:buClr>
              <a:buSzPct val="100000"/>
              <a:buFontTx/>
              <a:buAutoNum type="arabicPeriod"/>
            </a:pPr>
            <a:r>
              <a:rPr lang="ru-RU" sz="18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Теги с контентом   -   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текст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457200" lvl="0" indent="-228600">
              <a:spcBef>
                <a:spcPts val="0"/>
              </a:spcBef>
              <a:spcAft>
                <a:spcPts val="100"/>
              </a:spcAft>
              <a:buClr>
                <a:srgbClr val="595959"/>
              </a:buClr>
              <a:buSzPct val="100000"/>
              <a:buFontTx/>
              <a:buAutoNum type="arabicPeriod"/>
            </a:pPr>
            <a:r>
              <a:rPr lang="ru-RU" sz="18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Тэги без контента  - 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US" sz="1800" b="1" kern="0" dirty="0" err="1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marL="457200" lvl="0" indent="-228600">
              <a:spcBef>
                <a:spcPts val="0"/>
              </a:spcBef>
              <a:spcAft>
                <a:spcPts val="100"/>
              </a:spcAft>
              <a:buClr>
                <a:srgbClr val="595959"/>
              </a:buClr>
              <a:buSzPct val="100000"/>
              <a:buFontTx/>
              <a:buAutoNum type="arabicPeriod"/>
            </a:pPr>
            <a:r>
              <a:rPr lang="ru-RU" sz="18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С атрибутом           -   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en-US" sz="1800" b="1" kern="0" dirty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sz="1800" b="1" kern="0" dirty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”awesome” 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marL="457200" lvl="0" indent="-228600">
              <a:spcBef>
                <a:spcPts val="0"/>
              </a:spcBef>
              <a:spcAft>
                <a:spcPts val="100"/>
              </a:spcAft>
              <a:buClr>
                <a:srgbClr val="595959"/>
              </a:buClr>
              <a:buSzPct val="100000"/>
              <a:buFontTx/>
              <a:buAutoNum type="arabicPeriod"/>
            </a:pPr>
            <a:r>
              <a:rPr lang="ru-RU" sz="18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Ограничения          -    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текст</a:t>
            </a:r>
            <a:r>
              <a:rPr lang="ru-RU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 b="1" kern="0" dirty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US" sz="1800" kern="0" dirty="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ru-RU" dirty="0"/>
              <a:t>похож на </a:t>
            </a:r>
            <a:r>
              <a:rPr lang="en-US" dirty="0"/>
              <a:t>XML</a:t>
            </a:r>
            <a:endParaRPr lang="ru-RU" dirty="0"/>
          </a:p>
        </p:txBody>
      </p:sp>
      <p:cxnSp>
        <p:nvCxnSpPr>
          <p:cNvPr id="4" name="Shape 162"/>
          <p:cNvCxnSpPr/>
          <p:nvPr/>
        </p:nvCxnSpPr>
        <p:spPr>
          <a:xfrm>
            <a:off x="3082350" y="4587974"/>
            <a:ext cx="3260400" cy="9300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874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header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header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 err="1">
                <a:solidFill>
                  <a:srgbClr val="000080"/>
                </a:solidFill>
                <a:latin typeface="Courier New"/>
              </a:rPr>
              <a:t>nav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 err="1">
                <a:solidFill>
                  <a:srgbClr val="000080"/>
                </a:solidFill>
                <a:latin typeface="Courier New"/>
              </a:rPr>
              <a:t>nav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section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article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...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article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section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aside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aside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footer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footer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Как видит Браузер</a:t>
            </a:r>
          </a:p>
        </p:txBody>
      </p:sp>
      <p:pic>
        <p:nvPicPr>
          <p:cNvPr id="7170" name="Picture 2" descr="https://lh6.googleusercontent.com/k4q0ssIL9PlPHB_OsJEA-WIvDktrkBCN2C6SuqG-fJkn7_Z_BVV4WNlpEPkiSffWblbATExRYEtJukkfGuQUchizXviFKGwDxX5nacqwCZnqBmDyXlncOflTVz0kprDv_6uaWObHg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r="4414" b="9262"/>
          <a:stretch/>
        </p:blipFill>
        <p:spPr bwMode="auto">
          <a:xfrm>
            <a:off x="3621672" y="771550"/>
            <a:ext cx="5263200" cy="38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5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"header"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ru-RU" sz="2000" dirty="0" smtClean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"main-menu"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"main"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"post"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...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"post"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/&gt;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"side"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&gt;</a:t>
            </a:r>
            <a:endParaRPr lang="ru-RU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 New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 New"/>
              </a:rPr>
              <a:t>"footer"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div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&gt;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Как пишет программист</a:t>
            </a:r>
          </a:p>
        </p:txBody>
      </p:sp>
      <p:pic>
        <p:nvPicPr>
          <p:cNvPr id="8194" name="Picture 2" descr="https://lh4.googleusercontent.com/9HKLd3jFCg--eU2uGPz9VApVBSkbteemUabI4Nyp-f9T6e4udPotVpLAe4eSIqECp4q82odF92qLHzMUe0rR_PzfKvyP4KhFDQyg00P7itZDxnANVZAGR1RRlyUyOE0T2XTn0iio0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" r="3722" b="9618"/>
          <a:stretch/>
        </p:blipFill>
        <p:spPr bwMode="auto">
          <a:xfrm>
            <a:off x="4363416" y="843558"/>
            <a:ext cx="4766400" cy="34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id="header"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id="main-menu"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/&gt;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id="main"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class="post"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/&gt;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  ...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  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class="post"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/&gt;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&lt;/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class="side"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&lt;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 id="footer"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&gt;...&lt;/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div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 New"/>
              </a:rPr>
              <a:t>&gt;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DOM</a:t>
            </a:r>
            <a:endParaRPr lang="ru-RU" dirty="0"/>
          </a:p>
        </p:txBody>
      </p:sp>
      <p:pic>
        <p:nvPicPr>
          <p:cNvPr id="8194" name="Picture 2" descr="https://lh4.googleusercontent.com/9HKLd3jFCg--eU2uGPz9VApVBSkbteemUabI4Nyp-f9T6e4udPotVpLAe4eSIqECp4q82odF92qLHzMUe0rR_PzfKvyP4KhFDQyg00P7itZDxnANVZAGR1RRlyUyOE0T2XTn0iio0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" r="3722" b="9618"/>
          <a:stretch/>
        </p:blipFill>
        <p:spPr bwMode="auto">
          <a:xfrm>
            <a:off x="4363416" y="915566"/>
            <a:ext cx="4766400" cy="34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4427984" y="195598"/>
            <a:ext cx="2448272" cy="100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 flipV="1">
            <a:off x="6588224" y="195486"/>
            <a:ext cx="2541592" cy="1080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Ожидание</a:t>
            </a:r>
            <a:endParaRPr lang="ru-RU" dirty="0"/>
          </a:p>
        </p:txBody>
      </p:sp>
      <p:pic>
        <p:nvPicPr>
          <p:cNvPr id="9218" name="Picture 2" descr="https://lh4.googleusercontent.com/De_ELOA1OQElkcwO5loXyELZ620ACnxiaGoUjv6ovZcsInqsWy1_DosDixPqBJgZDXKUMqTxX2zURKFJeyaXTxiu4gnXjRggTrVXEm5OCSVL3d2FD-7hZeCyfMcEr_Kp1NgN7gEjN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5796"/>
            <a:ext cx="6768752" cy="428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9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Знакомство с новым языком</a:t>
            </a:r>
            <a:endParaRPr lang="ru-RU" dirty="0"/>
          </a:p>
        </p:txBody>
      </p:sp>
      <p:pic>
        <p:nvPicPr>
          <p:cNvPr id="1028" name="Picture 4" descr="https://lh3.googleusercontent.com/pUoipCrp_fsltr4dzC3B4TFkJ8HOGfLs1B1_AK-HTDKoNoxs39VfORUenCwKf3Zf6khCcYHEHlI_l72nUpIyoMTkHGv_ykLc5cl80xc6ch2Q_jZafG9T2c8T6KbXeDW3DvBmyMTWf2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136" y="771551"/>
            <a:ext cx="10598666" cy="43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271520" y="771551"/>
            <a:ext cx="3668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ЧТО ЕСЛИ Я СКАЖУ ТЕБЕ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43800" y="4580423"/>
            <a:ext cx="5676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ЧТО МОЖНО НЕ КОМПИЛИРОВАТЬ КОД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3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Реальность</a:t>
            </a:r>
            <a:endParaRPr lang="ru-RU" dirty="0"/>
          </a:p>
        </p:txBody>
      </p:sp>
      <p:pic>
        <p:nvPicPr>
          <p:cNvPr id="11266" name="Picture 2" descr="https://lh4.googleusercontent.com/32cMIS99kvi2uMxmIa7m7EfUeMgn21GZt8i3icjJIv5hnjN9nPjmDh63adQ2KgJ3CramYkk9DbZvPsGGqBOsLDdgop6UAp_vblav_CpLG3KiQL5omoygIEmxP0NYZJ2eFEdv8KJ7wm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53728"/>
            <a:ext cx="6624736" cy="41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ru-RU" sz="2000" dirty="0"/>
              <a:t>Всего тегов &gt; </a:t>
            </a:r>
            <a:r>
              <a:rPr lang="ru-RU" sz="2000" dirty="0" smtClean="0"/>
              <a:t>300</a:t>
            </a:r>
            <a:endParaRPr lang="en-US" sz="2000" dirty="0" smtClean="0"/>
          </a:p>
          <a:p>
            <a:endParaRPr lang="en-US" sz="2000" dirty="0"/>
          </a:p>
          <a:p>
            <a:r>
              <a:rPr lang="ru-RU" sz="2000" dirty="0" smtClean="0"/>
              <a:t>Но </a:t>
            </a:r>
            <a:r>
              <a:rPr lang="ru-RU" sz="2000" dirty="0"/>
              <a:t>пользуются в основном одним - &lt;</a:t>
            </a:r>
            <a:r>
              <a:rPr lang="ru-RU" sz="2000" dirty="0" err="1"/>
              <a:t>div</a:t>
            </a:r>
            <a:r>
              <a:rPr lang="ru-RU" sz="2000" dirty="0" smtClean="0"/>
              <a:t>&gt;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dirty="0"/>
              <a:t>Потому что в разных браузерах теги отображаются по разному.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Тэги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2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ru-RU" sz="2000" dirty="0"/>
              <a:t>Всего тегов &gt; </a:t>
            </a:r>
            <a:r>
              <a:rPr lang="ru-RU" sz="2000" dirty="0" smtClean="0"/>
              <a:t>300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dirty="0"/>
              <a:t>Но пользуются в основном одним - &lt;</a:t>
            </a:r>
            <a:r>
              <a:rPr lang="ru-RU" sz="2000" dirty="0" err="1"/>
              <a:t>div</a:t>
            </a:r>
            <a:r>
              <a:rPr lang="ru-RU" sz="2000" dirty="0" smtClean="0"/>
              <a:t>&gt;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dirty="0"/>
              <a:t>Потому что в разных браузерах теги отображаются по разному.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Тэги</a:t>
            </a:r>
            <a:endParaRPr lang="ru-RU" dirty="0"/>
          </a:p>
        </p:txBody>
      </p:sp>
      <p:pic>
        <p:nvPicPr>
          <p:cNvPr id="4" name="Picture 2" descr="wooota_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3" y="3375315"/>
            <a:ext cx="1941117" cy="14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Стандарты для слабаков</a:t>
            </a:r>
          </a:p>
        </p:txBody>
      </p:sp>
      <p:pic>
        <p:nvPicPr>
          <p:cNvPr id="12290" name="Picture 2" descr="alerts_1803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43557"/>
            <a:ext cx="6408712" cy="40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ru-RU" sz="2000" dirty="0"/>
              <a:t>На самом деле тэги делятся на группы:</a:t>
            </a:r>
          </a:p>
          <a:p>
            <a:r>
              <a:rPr lang="en-US" sz="2000" dirty="0" smtClean="0"/>
              <a:t>   </a:t>
            </a:r>
            <a:r>
              <a:rPr lang="ru-RU" sz="2000" dirty="0" smtClean="0"/>
              <a:t>Основные </a:t>
            </a:r>
            <a:r>
              <a:rPr lang="ru-RU" sz="2000" dirty="0"/>
              <a:t>(3%): </a:t>
            </a:r>
            <a:r>
              <a:rPr lang="ru-RU" sz="2000" dirty="0" err="1"/>
              <a:t>html</a:t>
            </a:r>
            <a:r>
              <a:rPr lang="ru-RU" sz="2000" dirty="0"/>
              <a:t>, </a:t>
            </a:r>
            <a:r>
              <a:rPr lang="ru-RU" sz="2000" dirty="0" err="1"/>
              <a:t>head</a:t>
            </a:r>
            <a:r>
              <a:rPr lang="ru-RU" sz="2000" dirty="0"/>
              <a:t>, </a:t>
            </a:r>
            <a:r>
              <a:rPr lang="ru-RU" sz="2000" dirty="0" err="1"/>
              <a:t>body</a:t>
            </a:r>
            <a:r>
              <a:rPr lang="ru-RU" sz="2000" dirty="0"/>
              <a:t>, </a:t>
            </a:r>
            <a:r>
              <a:rPr lang="ru-RU" sz="2000" dirty="0" err="1"/>
              <a:t>script</a:t>
            </a:r>
            <a:r>
              <a:rPr lang="ru-RU" sz="2000" dirty="0"/>
              <a:t>, </a:t>
            </a:r>
            <a:r>
              <a:rPr lang="ru-RU" sz="2000" dirty="0" err="1"/>
              <a:t>form</a:t>
            </a:r>
            <a:r>
              <a:rPr lang="ru-RU" sz="2000" dirty="0"/>
              <a:t>, </a:t>
            </a:r>
            <a:r>
              <a:rPr lang="ru-RU" sz="2000" dirty="0" err="1"/>
              <a:t>input</a:t>
            </a:r>
            <a:r>
              <a:rPr lang="ru-RU" sz="2000" dirty="0"/>
              <a:t>, a, </a:t>
            </a:r>
            <a:r>
              <a:rPr lang="ru-RU" sz="2000" dirty="0" err="1"/>
              <a:t>img</a:t>
            </a:r>
            <a:r>
              <a:rPr lang="ru-RU" sz="2000" dirty="0"/>
              <a:t>, </a:t>
            </a:r>
            <a:r>
              <a:rPr lang="ru-RU" sz="2000" dirty="0" err="1"/>
              <a:t>div</a:t>
            </a:r>
            <a:r>
              <a:rPr lang="ru-RU" sz="2000" dirty="0"/>
              <a:t>, </a:t>
            </a:r>
            <a:r>
              <a:rPr lang="ru-RU" sz="2000" dirty="0" err="1"/>
              <a:t>textarea</a:t>
            </a:r>
            <a:r>
              <a:rPr lang="ru-RU" sz="2000" dirty="0"/>
              <a:t>, </a:t>
            </a:r>
            <a:r>
              <a:rPr lang="ru-RU" sz="2000" dirty="0" err="1"/>
              <a:t>link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Специфичные </a:t>
            </a:r>
            <a:r>
              <a:rPr lang="ru-RU" sz="2000" dirty="0"/>
              <a:t>(2%): </a:t>
            </a:r>
            <a:r>
              <a:rPr lang="ru-RU" sz="2000" dirty="0" err="1"/>
              <a:t>iframe</a:t>
            </a:r>
            <a:r>
              <a:rPr lang="ru-RU" sz="2000" dirty="0"/>
              <a:t>, </a:t>
            </a:r>
            <a:r>
              <a:rPr lang="ru-RU" sz="2000" dirty="0" err="1"/>
              <a:t>video</a:t>
            </a:r>
            <a:r>
              <a:rPr lang="ru-RU" sz="2000" dirty="0"/>
              <a:t>, </a:t>
            </a:r>
            <a:r>
              <a:rPr lang="ru-RU" sz="2000" dirty="0" err="1"/>
              <a:t>audio</a:t>
            </a:r>
            <a:r>
              <a:rPr lang="ru-RU" sz="2000" dirty="0"/>
              <a:t>, </a:t>
            </a:r>
            <a:r>
              <a:rPr lang="ru-RU" sz="2000" dirty="0" err="1"/>
              <a:t>embed</a:t>
            </a:r>
            <a:r>
              <a:rPr lang="ru-RU" sz="2000" dirty="0"/>
              <a:t>, </a:t>
            </a:r>
            <a:r>
              <a:rPr lang="ru-RU" sz="2000" dirty="0" err="1"/>
              <a:t>canvas</a:t>
            </a:r>
            <a:r>
              <a:rPr lang="ru-RU" sz="2000" dirty="0"/>
              <a:t>, </a:t>
            </a:r>
            <a:r>
              <a:rPr lang="ru-RU" sz="2000" dirty="0" err="1"/>
              <a:t>object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Семантический сахар (95%):  </a:t>
            </a:r>
            <a:r>
              <a:rPr lang="ru-RU" sz="2000" dirty="0" err="1"/>
              <a:t>table</a:t>
            </a:r>
            <a:r>
              <a:rPr lang="ru-RU" sz="2000" dirty="0"/>
              <a:t>, h1, p, </a:t>
            </a:r>
            <a:r>
              <a:rPr lang="ru-RU" sz="2000" dirty="0" err="1"/>
              <a:t>span</a:t>
            </a:r>
            <a:r>
              <a:rPr lang="ru-RU" sz="2000" dirty="0"/>
              <a:t> …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Семантический сахар - это теги, которые служат исключительно для удобства чтения исходного кода страницы другими программистами и поисковыми роботами. Любой из таких тегов идентичен одному из основных с зафиксированными стилями или атрибутами.</a:t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На самом деле тэги делятся на группы</a:t>
            </a:r>
          </a:p>
        </p:txBody>
      </p:sp>
    </p:spTree>
    <p:extLst>
      <p:ext uri="{BB962C8B-B14F-4D97-AF65-F5344CB8AC3E}">
        <p14:creationId xmlns:p14="http://schemas.microsoft.com/office/powerpoint/2010/main" val="20555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en-US" sz="2000" u="sng" dirty="0">
                <a:hlinkClick r:id="rId2"/>
              </a:rPr>
              <a:t>http://jsbin.com/yititoq/32/edit?html,output</a:t>
            </a:r>
            <a:r>
              <a:rPr lang="en-US" sz="2000" dirty="0"/>
              <a:t> - </a:t>
            </a:r>
            <a:r>
              <a:rPr lang="ru-RU" sz="2000" dirty="0"/>
              <a:t>теги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2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CSS</a:t>
            </a:r>
            <a:r>
              <a:rPr lang="ru-RU" dirty="0" smtClean="0"/>
              <a:t> - макияж </a:t>
            </a:r>
            <a:r>
              <a:rPr lang="ru-RU" dirty="0"/>
              <a:t>для </a:t>
            </a:r>
            <a:r>
              <a:rPr lang="en-US" dirty="0"/>
              <a:t>html</a:t>
            </a:r>
            <a:endParaRPr lang="ru-RU" dirty="0"/>
          </a:p>
        </p:txBody>
      </p:sp>
      <p:pic>
        <p:nvPicPr>
          <p:cNvPr id="14338" name="Picture 2" descr="https://lh6.googleusercontent.com/ANLimZiFz1De2t4vDr854HQRAQ875k8o2amCOcUHL8qZz4vmAiZH4Lu2ULeeeAIwgBLyr4UGEyaR8nzBSklnq1tkFKh7oNAi84iITYGtGVLjkqwKdEh1OFof3bv4S7JFSnLdd9JVl7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66875"/>
            <a:ext cx="3589412" cy="30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3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en-US" sz="2000" dirty="0"/>
              <a:t>.</a:t>
            </a:r>
            <a:r>
              <a:rPr lang="en-US" sz="2000" b="1" dirty="0" err="1">
                <a:solidFill>
                  <a:srgbClr val="000080"/>
                </a:solidFill>
              </a:rPr>
              <a:t>redText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FF"/>
                </a:solidFill>
              </a:rPr>
              <a:t>color</a:t>
            </a:r>
            <a:r>
              <a:rPr lang="en-US" sz="2000" dirty="0"/>
              <a:t>: </a:t>
            </a:r>
            <a:r>
              <a:rPr lang="en-US" sz="2000" b="1" dirty="0" smtClean="0">
                <a:solidFill>
                  <a:srgbClr val="000080"/>
                </a:solidFill>
              </a:rPr>
              <a:t>red</a:t>
            </a:r>
            <a:r>
              <a:rPr lang="en-US" sz="2000" dirty="0" smtClean="0"/>
              <a:t>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FF"/>
                </a:solidFill>
              </a:rPr>
              <a:t>align</a:t>
            </a:r>
            <a:r>
              <a:rPr lang="en-US" sz="2000" dirty="0"/>
              <a:t>: </a:t>
            </a:r>
            <a:r>
              <a:rPr lang="en-US" sz="2000" b="1" dirty="0" smtClean="0">
                <a:solidFill>
                  <a:srgbClr val="000080"/>
                </a:solidFill>
              </a:rPr>
              <a:t>center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r>
              <a:rPr lang="en-US" sz="2000" dirty="0" smtClean="0"/>
              <a:t>}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CSS </a:t>
            </a:r>
            <a:r>
              <a:rPr lang="ru-RU" dirty="0" smtClean="0"/>
              <a:t>отдаленно похож </a:t>
            </a:r>
            <a:r>
              <a:rPr lang="ru-RU" dirty="0"/>
              <a:t>на JSON</a:t>
            </a:r>
          </a:p>
        </p:txBody>
      </p:sp>
      <p:pic>
        <p:nvPicPr>
          <p:cNvPr id="15362" name="Picture 2" descr="https://lh5.googleusercontent.com/4fZm98-_mCHFq3tp40Vz36HPZ3KAwlwx2Lz1HUbu2Gi_HnLI7ngZgm8t_sBkxFKSbzW1cPxRnB37pZoyEWG8h9TxM3WtWaGQJi34T_EtWTzgIsrKKJIvVI6CSs_socJZBdnbUl7tB-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5112568" cy="21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lovethispic.com/uploaded_images/161370-Happy-Friday-The-13th-Love-Ja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87574"/>
            <a:ext cx="3192015" cy="319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Декларации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56895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Деклараций &gt; 150</a:t>
            </a:r>
          </a:p>
          <a:p>
            <a:endParaRPr lang="en-US" sz="2000" dirty="0" smtClean="0"/>
          </a:p>
          <a:p>
            <a:r>
              <a:rPr lang="ru-RU" sz="2000" dirty="0" smtClean="0"/>
              <a:t>В </a:t>
            </a:r>
            <a:r>
              <a:rPr lang="ru-RU" sz="2000" dirty="0"/>
              <a:t>основном они разные и действительно используются</a:t>
            </a:r>
          </a:p>
          <a:p>
            <a:endParaRPr lang="en-US" sz="2000" dirty="0" smtClean="0"/>
          </a:p>
          <a:p>
            <a:r>
              <a:rPr lang="ru-RU" sz="2000" dirty="0" smtClean="0"/>
              <a:t>Популярные</a:t>
            </a:r>
            <a:r>
              <a:rPr lang="ru-RU" sz="2000" dirty="0"/>
              <a:t>: </a:t>
            </a:r>
          </a:p>
          <a:p>
            <a:r>
              <a:rPr lang="en-US" sz="2000" dirty="0"/>
              <a:t>background, border, color, display, float, font, height, margin, overflow, padding, position, text-align, visibility, z-index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5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Селекторы и их комбинации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568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Всего селекторов около 20</a:t>
            </a:r>
          </a:p>
          <a:p>
            <a:endParaRPr lang="en-US" sz="2000" dirty="0" smtClean="0"/>
          </a:p>
          <a:p>
            <a:r>
              <a:rPr lang="ru-RU" sz="2000" dirty="0" smtClean="0"/>
              <a:t>Есть </a:t>
            </a:r>
            <a:r>
              <a:rPr lang="ru-RU" sz="2000" dirty="0"/>
              <a:t>базовые селекторы: </a:t>
            </a:r>
            <a:r>
              <a:rPr lang="ru-RU" sz="2000" dirty="0" err="1"/>
              <a:t>tag</a:t>
            </a:r>
            <a:r>
              <a:rPr lang="ru-RU" sz="2000" dirty="0"/>
              <a:t>, #</a:t>
            </a:r>
            <a:r>
              <a:rPr lang="ru-RU" sz="2000" dirty="0" err="1"/>
              <a:t>id</a:t>
            </a:r>
            <a:r>
              <a:rPr lang="ru-RU" sz="2000" dirty="0"/>
              <a:t>, .</a:t>
            </a:r>
            <a:r>
              <a:rPr lang="ru-RU" sz="2000" dirty="0" err="1"/>
              <a:t>class</a:t>
            </a:r>
            <a:r>
              <a:rPr lang="ru-RU" sz="2000" dirty="0"/>
              <a:t>, .class1.class2,  *</a:t>
            </a:r>
          </a:p>
          <a:p>
            <a:endParaRPr lang="en-US" sz="2000" dirty="0" smtClean="0"/>
          </a:p>
          <a:p>
            <a:r>
              <a:rPr lang="ru-RU" sz="2000" dirty="0" smtClean="0"/>
              <a:t>Комбинации</a:t>
            </a:r>
            <a:r>
              <a:rPr lang="ru-RU" sz="2000" dirty="0"/>
              <a:t>:  A B и </a:t>
            </a:r>
            <a:r>
              <a:rPr lang="ru-RU" sz="2000" dirty="0" smtClean="0"/>
              <a:t>A&gt;B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689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87574"/>
            <a:ext cx="8641472" cy="3599877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ru-RU" sz="2000" dirty="0"/>
              <a:t>Что значит «</a:t>
            </a:r>
            <a:r>
              <a:rPr lang="en-US" sz="2000" dirty="0"/>
              <a:t>V» </a:t>
            </a:r>
            <a:r>
              <a:rPr lang="ru-RU" sz="2000" dirty="0"/>
              <a:t>в </a:t>
            </a:r>
            <a:r>
              <a:rPr lang="en-US" sz="2000" dirty="0"/>
              <a:t>MVC?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sz="2000" dirty="0"/>
              <a:t>Ретроспектива </a:t>
            </a:r>
            <a:r>
              <a:rPr lang="en-US" sz="2000" dirty="0"/>
              <a:t>Web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HTML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CSS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sz="2000" dirty="0"/>
              <a:t>Верстка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sz="2000" dirty="0"/>
              <a:t>Дивная верстка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JavaScript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 err="1"/>
              <a:t>BootStrap</a:t>
            </a:r>
            <a:endParaRPr lang="en-US" sz="20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jQuery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sz="2000" dirty="0"/>
              <a:t>Оживим формы</a:t>
            </a:r>
          </a:p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План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397400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Селекторы и их комбинации</a:t>
            </a:r>
          </a:p>
        </p:txBody>
      </p:sp>
      <p:sp>
        <p:nvSpPr>
          <p:cNvPr id="5" name="Shape 285"/>
          <p:cNvSpPr txBox="1">
            <a:spLocks/>
          </p:cNvSpPr>
          <p:nvPr/>
        </p:nvSpPr>
        <p:spPr>
          <a:xfrm>
            <a:off x="311700" y="1055592"/>
            <a:ext cx="3080400" cy="3411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Shape 286"/>
          <p:cNvPicPr preferRelativeResize="0"/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3392150" y="915566"/>
            <a:ext cx="5491450" cy="373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7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Селекторы и их комбинации</a:t>
            </a:r>
          </a:p>
        </p:txBody>
      </p:sp>
      <p:sp>
        <p:nvSpPr>
          <p:cNvPr id="7" name="Shape 292"/>
          <p:cNvSpPr txBox="1">
            <a:spLocks/>
          </p:cNvSpPr>
          <p:nvPr/>
        </p:nvSpPr>
        <p:spPr>
          <a:xfrm>
            <a:off x="311700" y="1055592"/>
            <a:ext cx="3080400" cy="3411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Shape 293"/>
          <p:cNvPicPr preferRelativeResize="0"/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3392150" y="915566"/>
            <a:ext cx="5491450" cy="3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94"/>
          <p:cNvSpPr/>
          <p:nvPr/>
        </p:nvSpPr>
        <p:spPr>
          <a:xfrm>
            <a:off x="270450" y="1965536"/>
            <a:ext cx="2782500" cy="132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95"/>
          <p:cNvSpPr/>
          <p:nvPr/>
        </p:nvSpPr>
        <p:spPr>
          <a:xfrm>
            <a:off x="270450" y="4514567"/>
            <a:ext cx="3449100" cy="4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#main { border: 1px solid red;}</a:t>
            </a:r>
          </a:p>
        </p:txBody>
      </p:sp>
      <p:cxnSp>
        <p:nvCxnSpPr>
          <p:cNvPr id="11" name="Shape 296"/>
          <p:cNvCxnSpPr>
            <a:stCxn id="9" idx="3"/>
            <a:endCxn id="10" idx="3"/>
          </p:cNvCxnSpPr>
          <p:nvPr/>
        </p:nvCxnSpPr>
        <p:spPr>
          <a:xfrm>
            <a:off x="3052950" y="2625986"/>
            <a:ext cx="666600" cy="21134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97"/>
          <p:cNvSpPr/>
          <p:nvPr/>
        </p:nvSpPr>
        <p:spPr>
          <a:xfrm>
            <a:off x="3785025" y="2090142"/>
            <a:ext cx="2688900" cy="1911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298"/>
          <p:cNvCxnSpPr>
            <a:stCxn id="12" idx="2"/>
            <a:endCxn id="10" idx="3"/>
          </p:cNvCxnSpPr>
          <p:nvPr/>
        </p:nvCxnSpPr>
        <p:spPr>
          <a:xfrm flipH="1">
            <a:off x="3719475" y="4001442"/>
            <a:ext cx="1410000" cy="7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950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Селекторы и их комбинации</a:t>
            </a:r>
          </a:p>
        </p:txBody>
      </p:sp>
      <p:sp>
        <p:nvSpPr>
          <p:cNvPr id="18" name="Shape 304"/>
          <p:cNvSpPr txBox="1">
            <a:spLocks/>
          </p:cNvSpPr>
          <p:nvPr/>
        </p:nvSpPr>
        <p:spPr>
          <a:xfrm>
            <a:off x="311700" y="1055592"/>
            <a:ext cx="3080400" cy="3411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dirty="0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dirty="0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dirty="0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dirty="0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19" name="Shape 305"/>
          <p:cNvPicPr preferRelativeResize="0"/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3392150" y="915566"/>
            <a:ext cx="5491450" cy="3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306"/>
          <p:cNvSpPr/>
          <p:nvPr/>
        </p:nvSpPr>
        <p:spPr>
          <a:xfrm>
            <a:off x="702375" y="2295758"/>
            <a:ext cx="2220600" cy="34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07"/>
          <p:cNvSpPr txBox="1">
            <a:spLocks/>
          </p:cNvSpPr>
          <p:nvPr/>
        </p:nvSpPr>
        <p:spPr>
          <a:xfrm>
            <a:off x="444100" y="4559267"/>
            <a:ext cx="7270200" cy="51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endParaRPr lang="ru-RU" smtClean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ru-RU" smtClean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ru-RU" smtClean="0"/>
              <a:t/>
            </a:r>
            <a:br>
              <a:rPr lang="ru-RU" smtClean="0"/>
            </a:br>
            <a:endParaRPr lang="ru-RU"/>
          </a:p>
        </p:txBody>
      </p:sp>
      <p:sp>
        <p:nvSpPr>
          <p:cNvPr id="22" name="Shape 308"/>
          <p:cNvSpPr/>
          <p:nvPr/>
        </p:nvSpPr>
        <p:spPr>
          <a:xfrm>
            <a:off x="270450" y="4507942"/>
            <a:ext cx="3833100" cy="4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#main .post { border: 1px solid red;}</a:t>
            </a:r>
          </a:p>
        </p:txBody>
      </p:sp>
      <p:cxnSp>
        <p:nvCxnSpPr>
          <p:cNvPr id="23" name="Shape 309"/>
          <p:cNvCxnSpPr>
            <a:stCxn id="20" idx="3"/>
            <a:endCxn id="22" idx="3"/>
          </p:cNvCxnSpPr>
          <p:nvPr/>
        </p:nvCxnSpPr>
        <p:spPr>
          <a:xfrm>
            <a:off x="2922975" y="2469758"/>
            <a:ext cx="1180575" cy="22630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310"/>
          <p:cNvSpPr/>
          <p:nvPr/>
        </p:nvSpPr>
        <p:spPr>
          <a:xfrm>
            <a:off x="3878700" y="22482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311"/>
          <p:cNvSpPr/>
          <p:nvPr/>
        </p:nvSpPr>
        <p:spPr>
          <a:xfrm>
            <a:off x="3878700" y="28578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312"/>
          <p:cNvSpPr/>
          <p:nvPr/>
        </p:nvSpPr>
        <p:spPr>
          <a:xfrm>
            <a:off x="3878700" y="34674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313"/>
          <p:cNvSpPr/>
          <p:nvPr/>
        </p:nvSpPr>
        <p:spPr>
          <a:xfrm>
            <a:off x="702375" y="2769664"/>
            <a:ext cx="2220600" cy="34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14"/>
          <p:cNvCxnSpPr>
            <a:stCxn id="27" idx="3"/>
            <a:endCxn id="22" idx="3"/>
          </p:cNvCxnSpPr>
          <p:nvPr/>
        </p:nvCxnSpPr>
        <p:spPr>
          <a:xfrm>
            <a:off x="2922975" y="2943664"/>
            <a:ext cx="1180575" cy="17891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315"/>
          <p:cNvCxnSpPr>
            <a:stCxn id="26" idx="2"/>
            <a:endCxn id="22" idx="3"/>
          </p:cNvCxnSpPr>
          <p:nvPr/>
        </p:nvCxnSpPr>
        <p:spPr>
          <a:xfrm flipH="1">
            <a:off x="4103550" y="3980142"/>
            <a:ext cx="1021200" cy="7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482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Селекторы и их комбинации</a:t>
            </a:r>
          </a:p>
        </p:txBody>
      </p:sp>
      <p:sp>
        <p:nvSpPr>
          <p:cNvPr id="15" name="Shape 338"/>
          <p:cNvSpPr txBox="1">
            <a:spLocks/>
          </p:cNvSpPr>
          <p:nvPr/>
        </p:nvSpPr>
        <p:spPr>
          <a:xfrm>
            <a:off x="311700" y="1055592"/>
            <a:ext cx="3080400" cy="3411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mtClean="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-US" b="1" smtClean="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-US" b="1" smtClean="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smtClean="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mtClean="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16" name="Shape 339"/>
          <p:cNvPicPr preferRelativeResize="0"/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3392150" y="915566"/>
            <a:ext cx="5491450" cy="3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340"/>
          <p:cNvSpPr/>
          <p:nvPr/>
        </p:nvSpPr>
        <p:spPr>
          <a:xfrm>
            <a:off x="702375" y="2325576"/>
            <a:ext cx="2220600" cy="34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41"/>
          <p:cNvSpPr txBox="1">
            <a:spLocks/>
          </p:cNvSpPr>
          <p:nvPr/>
        </p:nvSpPr>
        <p:spPr>
          <a:xfrm>
            <a:off x="444100" y="4559267"/>
            <a:ext cx="7270200" cy="51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"/>
              </a:spcAft>
            </a:pPr>
            <a:endParaRPr lang="ru-RU" smtClean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ru-RU" smtClean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ru-RU" smtClean="0"/>
              <a:t/>
            </a:r>
            <a:br>
              <a:rPr lang="ru-RU" smtClean="0"/>
            </a:br>
            <a:endParaRPr lang="ru-RU"/>
          </a:p>
        </p:txBody>
      </p:sp>
      <p:sp>
        <p:nvSpPr>
          <p:cNvPr id="31" name="Shape 342"/>
          <p:cNvSpPr/>
          <p:nvPr/>
        </p:nvSpPr>
        <p:spPr>
          <a:xfrm>
            <a:off x="270450" y="4507942"/>
            <a:ext cx="3833100" cy="4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#main div { border: 1px solid red;}</a:t>
            </a:r>
          </a:p>
        </p:txBody>
      </p:sp>
      <p:cxnSp>
        <p:nvCxnSpPr>
          <p:cNvPr id="32" name="Shape 343"/>
          <p:cNvCxnSpPr>
            <a:stCxn id="17" idx="3"/>
            <a:endCxn id="31" idx="3"/>
          </p:cNvCxnSpPr>
          <p:nvPr/>
        </p:nvCxnSpPr>
        <p:spPr>
          <a:xfrm>
            <a:off x="2922975" y="2499576"/>
            <a:ext cx="1180575" cy="22332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344"/>
          <p:cNvSpPr/>
          <p:nvPr/>
        </p:nvSpPr>
        <p:spPr>
          <a:xfrm>
            <a:off x="3878700" y="22482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5"/>
          <p:cNvSpPr/>
          <p:nvPr/>
        </p:nvSpPr>
        <p:spPr>
          <a:xfrm>
            <a:off x="3878700" y="28578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46"/>
          <p:cNvSpPr/>
          <p:nvPr/>
        </p:nvSpPr>
        <p:spPr>
          <a:xfrm>
            <a:off x="3878700" y="3467442"/>
            <a:ext cx="2492100" cy="5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47"/>
          <p:cNvSpPr/>
          <p:nvPr/>
        </p:nvSpPr>
        <p:spPr>
          <a:xfrm>
            <a:off x="702375" y="2769664"/>
            <a:ext cx="2220600" cy="34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48"/>
          <p:cNvCxnSpPr>
            <a:stCxn id="36" idx="3"/>
            <a:endCxn id="31" idx="3"/>
          </p:cNvCxnSpPr>
          <p:nvPr/>
        </p:nvCxnSpPr>
        <p:spPr>
          <a:xfrm>
            <a:off x="2922975" y="2943664"/>
            <a:ext cx="1180575" cy="17891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" name="Shape 349"/>
          <p:cNvCxnSpPr>
            <a:stCxn id="35" idx="2"/>
            <a:endCxn id="31" idx="3"/>
          </p:cNvCxnSpPr>
          <p:nvPr/>
        </p:nvCxnSpPr>
        <p:spPr>
          <a:xfrm flipH="1">
            <a:off x="4103550" y="3980142"/>
            <a:ext cx="1021200" cy="7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50"/>
          <p:cNvSpPr/>
          <p:nvPr/>
        </p:nvSpPr>
        <p:spPr>
          <a:xfrm>
            <a:off x="4031100" y="24006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51"/>
          <p:cNvSpPr/>
          <p:nvPr/>
        </p:nvSpPr>
        <p:spPr>
          <a:xfrm>
            <a:off x="5326500" y="24006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52"/>
          <p:cNvSpPr/>
          <p:nvPr/>
        </p:nvSpPr>
        <p:spPr>
          <a:xfrm>
            <a:off x="4031100" y="29340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353"/>
          <p:cNvSpPr/>
          <p:nvPr/>
        </p:nvSpPr>
        <p:spPr>
          <a:xfrm>
            <a:off x="5326500" y="29340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354"/>
          <p:cNvSpPr/>
          <p:nvPr/>
        </p:nvSpPr>
        <p:spPr>
          <a:xfrm>
            <a:off x="4031100" y="35436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355"/>
          <p:cNvSpPr/>
          <p:nvPr/>
        </p:nvSpPr>
        <p:spPr>
          <a:xfrm>
            <a:off x="5326500" y="3543642"/>
            <a:ext cx="728400" cy="25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8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dirty="0">
                <a:hlinkClick r:id="rId2"/>
              </a:rPr>
              <a:t>http://</a:t>
            </a:r>
            <a:r>
              <a:rPr lang="en-US" sz="1800" u="sng" dirty="0" smtClean="0">
                <a:hlinkClick r:id="rId2"/>
              </a:rPr>
              <a:t>jsbin.com/yititoq/33/edit?html,</a:t>
            </a:r>
            <a:r>
              <a:rPr lang="en-US" sz="1800" u="sng" dirty="0" smtClean="0">
                <a:hlinkClick r:id="rId2"/>
              </a:rPr>
              <a:t>css,</a:t>
            </a:r>
            <a:r>
              <a:rPr lang="en-US" sz="1800" u="sng" dirty="0" smtClean="0">
                <a:hlinkClick r:id="rId2"/>
              </a:rPr>
              <a:t>output</a:t>
            </a:r>
            <a:r>
              <a:rPr lang="en-US" sz="1800" dirty="0" smtClean="0"/>
              <a:t> </a:t>
            </a:r>
            <a:r>
              <a:rPr lang="en-US" sz="1800" dirty="0"/>
              <a:t>- </a:t>
            </a:r>
            <a:r>
              <a:rPr lang="ru-RU" sz="1800" dirty="0"/>
              <a:t>теги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3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верстка фреймами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Порог входа низкий</a:t>
            </a:r>
          </a:p>
          <a:p>
            <a:r>
              <a:rPr lang="ru-RU" sz="2000" dirty="0"/>
              <a:t>Предсказуемость высокая</a:t>
            </a:r>
          </a:p>
          <a:p>
            <a:r>
              <a:rPr lang="ru-RU" sz="2000" dirty="0"/>
              <a:t>Ограниченность сильная</a:t>
            </a:r>
          </a:p>
          <a:p>
            <a:r>
              <a:rPr lang="ru-RU" sz="2000" dirty="0"/>
              <a:t>Не интерактивная </a:t>
            </a:r>
          </a:p>
          <a:p>
            <a:r>
              <a:rPr lang="ru-RU" sz="2000" dirty="0"/>
              <a:t>Усложняется медленно</a:t>
            </a:r>
          </a:p>
          <a:p>
            <a:r>
              <a:rPr lang="ru-RU" sz="2000" dirty="0"/>
              <a:t>Отзывчивости нет</a:t>
            </a:r>
          </a:p>
          <a:p>
            <a:r>
              <a:rPr lang="ru-RU" sz="2000" dirty="0"/>
              <a:t>Адаптивности нет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5" name="Shape 3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6812" y="987574"/>
            <a:ext cx="4314825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4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верстка </a:t>
            </a:r>
            <a:r>
              <a:rPr lang="ru-RU" dirty="0"/>
              <a:t>таблицами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Порог входа низкий</a:t>
            </a:r>
          </a:p>
          <a:p>
            <a:r>
              <a:rPr lang="ru-RU" sz="2000" dirty="0"/>
              <a:t>Предсказуемость высокая</a:t>
            </a:r>
          </a:p>
          <a:p>
            <a:r>
              <a:rPr lang="ru-RU" sz="2000" dirty="0"/>
              <a:t>Ограниченность слабая</a:t>
            </a:r>
          </a:p>
          <a:p>
            <a:r>
              <a:rPr lang="ru-RU" sz="2000" dirty="0"/>
              <a:t>Интерактивная </a:t>
            </a:r>
          </a:p>
          <a:p>
            <a:r>
              <a:rPr lang="ru-RU" sz="2000" dirty="0"/>
              <a:t>Усложняется быстро</a:t>
            </a:r>
          </a:p>
          <a:p>
            <a:r>
              <a:rPr lang="ru-RU" sz="2000" dirty="0"/>
              <a:t>Отзывчивость резиновая</a:t>
            </a:r>
          </a:p>
          <a:p>
            <a:r>
              <a:rPr lang="ru-RU" sz="2000" dirty="0"/>
              <a:t>Адаптивности нет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6" name="Shape 3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0365" y="928507"/>
            <a:ext cx="4052075" cy="394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0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дивная </a:t>
            </a:r>
            <a:r>
              <a:rPr lang="ru-RU" dirty="0"/>
              <a:t>верстка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Порог входа низкий</a:t>
            </a:r>
          </a:p>
          <a:p>
            <a:r>
              <a:rPr lang="ru-RU" sz="2000" dirty="0"/>
              <a:t>Предсказуемость низкая</a:t>
            </a:r>
          </a:p>
          <a:p>
            <a:r>
              <a:rPr lang="ru-RU" sz="2000" dirty="0"/>
              <a:t>Ограниченность слабая</a:t>
            </a:r>
          </a:p>
          <a:p>
            <a:r>
              <a:rPr lang="ru-RU" sz="2000" dirty="0"/>
              <a:t>Интерактивная </a:t>
            </a:r>
          </a:p>
          <a:p>
            <a:r>
              <a:rPr lang="ru-RU" sz="2000" dirty="0"/>
              <a:t>Усложняется быстро</a:t>
            </a:r>
          </a:p>
          <a:p>
            <a:r>
              <a:rPr lang="ru-RU" sz="2000" dirty="0"/>
              <a:t>Отзывчивость делается</a:t>
            </a:r>
          </a:p>
          <a:p>
            <a:r>
              <a:rPr lang="ru-RU" sz="2000" dirty="0"/>
              <a:t>Адаптивность делается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5" name="Shape 3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5700" y="843558"/>
            <a:ext cx="4876599" cy="3464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4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Дивная Гибкая верстка (</a:t>
            </a:r>
            <a:r>
              <a:rPr lang="ru" dirty="0">
                <a:solidFill>
                  <a:srgbClr val="008000"/>
                </a:solidFill>
              </a:rPr>
              <a:t>flexbox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Порог входа средний</a:t>
            </a:r>
          </a:p>
          <a:p>
            <a:r>
              <a:rPr lang="ru-RU" sz="2000" dirty="0"/>
              <a:t>Предсказуемость высокая</a:t>
            </a:r>
          </a:p>
          <a:p>
            <a:r>
              <a:rPr lang="ru-RU" sz="2000" dirty="0"/>
              <a:t>Ограниченность слабая</a:t>
            </a:r>
          </a:p>
          <a:p>
            <a:r>
              <a:rPr lang="ru-RU" sz="2000" dirty="0"/>
              <a:t>Интерактивная </a:t>
            </a:r>
          </a:p>
          <a:p>
            <a:r>
              <a:rPr lang="ru-RU" sz="2000" dirty="0"/>
              <a:t>Усложняется медленно</a:t>
            </a:r>
          </a:p>
          <a:p>
            <a:r>
              <a:rPr lang="ru-RU" sz="2000" dirty="0"/>
              <a:t>Отзывчивость из коробки</a:t>
            </a:r>
          </a:p>
          <a:p>
            <a:r>
              <a:rPr lang="ru-RU" sz="2000" dirty="0"/>
              <a:t>Адаптивность из коробки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6" name="Shape 4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2275" y="905300"/>
            <a:ext cx="4879000" cy="346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Блочная </a:t>
            </a:r>
            <a:r>
              <a:rPr lang="ru" dirty="0" smtClean="0">
                <a:solidFill>
                  <a:srgbClr val="00783C"/>
                </a:solidFill>
              </a:rPr>
              <a:t>модель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5" name="Shape 4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5656" y="987574"/>
            <a:ext cx="5673900" cy="379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6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«V» </a:t>
            </a:r>
            <a:r>
              <a:rPr lang="ru-RU" dirty="0"/>
              <a:t>значит Вендетта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2050" name="Picture 2" descr="https://lh6.googleusercontent.com/cFX9JSnttXpYrolrzIT2Oape7GhgeUUifOev0VbRf9JmddTooTjStsgbLyeJsPFK6gbBCod6xOkB9n8eFMfhs-wp1_sEB1ysb8PE6flhcCXKv1qVgv0lOg7WQ8EM9IVg33NOc4mUF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3764"/>
            <a:ext cx="7423616" cy="41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Блочная </a:t>
            </a:r>
            <a:r>
              <a:rPr lang="ru" dirty="0" smtClean="0">
                <a:solidFill>
                  <a:srgbClr val="00783C"/>
                </a:solidFill>
              </a:rPr>
              <a:t>модель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6" name="Shape 4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300" y="1378437"/>
            <a:ext cx="3726774" cy="29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449" y="1378415"/>
            <a:ext cx="3726774" cy="2964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Обтекание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338437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" sz="2000" dirty="0"/>
              <a:t>Блочные элементы по умолчанию отображаются один под другим.</a:t>
            </a:r>
          </a:p>
          <a:p>
            <a:pPr lvl="0">
              <a:spcBef>
                <a:spcPts val="0"/>
              </a:spcBef>
              <a:buNone/>
            </a:pPr>
            <a:endParaRPr lang="ru" sz="2000" dirty="0" smtClean="0"/>
          </a:p>
          <a:p>
            <a:pPr lvl="0">
              <a:spcBef>
                <a:spcPts val="0"/>
              </a:spcBef>
              <a:buNone/>
            </a:pPr>
            <a:r>
              <a:rPr lang="ru" sz="2000" dirty="0" smtClean="0"/>
              <a:t>Для </a:t>
            </a:r>
            <a:r>
              <a:rPr lang="ru" sz="2000" dirty="0"/>
              <a:t>того, чтобы отобразить несколько блоков в одной строке надо задать левое или правое обтекание.</a:t>
            </a:r>
          </a:p>
          <a:p>
            <a:pPr lvl="0">
              <a:spcBef>
                <a:spcPts val="0"/>
              </a:spcBef>
              <a:buNone/>
            </a:pPr>
            <a:endParaRPr lang="ru" sz="2000" dirty="0" smtClean="0"/>
          </a:p>
          <a:p>
            <a:pPr lvl="0">
              <a:spcBef>
                <a:spcPts val="0"/>
              </a:spcBef>
              <a:buNone/>
            </a:pPr>
            <a:r>
              <a:rPr lang="ru" sz="2000" dirty="0" smtClean="0"/>
              <a:t>Нет </a:t>
            </a:r>
            <a:r>
              <a:rPr lang="ru" sz="2000" dirty="0"/>
              <a:t>центрального обтекания.</a:t>
            </a:r>
          </a:p>
          <a:p>
            <a:pPr lvl="0"/>
            <a:endParaRPr lang="ru" sz="2000" dirty="0" smtClean="0"/>
          </a:p>
          <a:p>
            <a:pPr lvl="0"/>
            <a:r>
              <a:rPr lang="ru" sz="2000" dirty="0" smtClean="0"/>
              <a:t>Есть </a:t>
            </a:r>
            <a:r>
              <a:rPr lang="ru" sz="2000" dirty="0"/>
              <a:t>ряд проблем.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5" name="Shape 430"/>
          <p:cNvPicPr preferRelativeResize="0"/>
          <p:nvPr/>
        </p:nvPicPr>
        <p:blipFill rotWithShape="1">
          <a:blip r:embed="rId2">
            <a:alphaModFix/>
          </a:blip>
          <a:srcRect l="32223" t="55728" r="-1326"/>
          <a:stretch/>
        </p:blipFill>
        <p:spPr>
          <a:xfrm>
            <a:off x="6566250" y="3873857"/>
            <a:ext cx="2153950" cy="100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50" y="2916332"/>
            <a:ext cx="2432225" cy="19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562" y="1223407"/>
            <a:ext cx="2432246" cy="12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074" y="1223406"/>
            <a:ext cx="2432225" cy="12847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4"/>
          <p:cNvSpPr txBox="1"/>
          <p:nvPr/>
        </p:nvSpPr>
        <p:spPr>
          <a:xfrm>
            <a:off x="6853925" y="809082"/>
            <a:ext cx="1273800" cy="3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float: right;</a:t>
            </a:r>
          </a:p>
        </p:txBody>
      </p:sp>
      <p:sp>
        <p:nvSpPr>
          <p:cNvPr id="10" name="Shape 435"/>
          <p:cNvSpPr txBox="1"/>
          <p:nvPr/>
        </p:nvSpPr>
        <p:spPr>
          <a:xfrm>
            <a:off x="4165175" y="830132"/>
            <a:ext cx="1273800" cy="3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float: left;</a:t>
            </a:r>
          </a:p>
        </p:txBody>
      </p:sp>
      <p:sp>
        <p:nvSpPr>
          <p:cNvPr id="11" name="Shape 436"/>
          <p:cNvSpPr txBox="1"/>
          <p:nvPr/>
        </p:nvSpPr>
        <p:spPr>
          <a:xfrm>
            <a:off x="4165175" y="2506532"/>
            <a:ext cx="1273800" cy="3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float: none;</a:t>
            </a:r>
          </a:p>
        </p:txBody>
      </p:sp>
      <p:pic>
        <p:nvPicPr>
          <p:cNvPr id="12" name="Shape 437"/>
          <p:cNvPicPr preferRelativeResize="0"/>
          <p:nvPr/>
        </p:nvPicPr>
        <p:blipFill rotWithShape="1">
          <a:blip r:embed="rId2">
            <a:alphaModFix/>
          </a:blip>
          <a:srcRect l="30896" b="55728"/>
          <a:stretch/>
        </p:blipFill>
        <p:spPr>
          <a:xfrm>
            <a:off x="6539212" y="2689957"/>
            <a:ext cx="2153950" cy="1002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7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трехколоночного</a:t>
            </a:r>
            <a:r>
              <a:rPr lang="ru-RU" dirty="0"/>
              <a:t> макета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7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"layout"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"nav"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Навигация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"sidebar"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Баннер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Контент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</a:p>
          <a:p>
            <a:pPr lvl="0"/>
            <a:r>
              <a:rPr lang="ru" u="sng" dirty="0">
                <a:solidFill>
                  <a:schemeClr val="hlink"/>
                </a:solidFill>
                <a:hlinkClick r:id="rId2"/>
              </a:rPr>
              <a:t>http://jsbin.com/yititoq/1/edit?html,output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8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>
                <a:solidFill>
                  <a:srgbClr val="00783C"/>
                </a:solidFill>
              </a:rPr>
              <a:t>Пример </a:t>
            </a:r>
            <a:r>
              <a:rPr lang="ru-RU" smtClean="0">
                <a:solidFill>
                  <a:srgbClr val="00783C"/>
                </a:solidFill>
              </a:rPr>
              <a:t>трехколоночного </a:t>
            </a:r>
            <a:r>
              <a:rPr lang="ru-RU" dirty="0">
                <a:solidFill>
                  <a:srgbClr val="00783C"/>
                </a:solidFill>
              </a:rPr>
              <a:t>макета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4284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8" name="Shape 4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688" y="915566"/>
            <a:ext cx="5544616" cy="381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5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трехколоночного</a:t>
            </a:r>
            <a:r>
              <a:rPr lang="ru-RU" dirty="0"/>
              <a:t> макета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.layout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980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auto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lightgreen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left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.content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tomato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650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left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.sidebar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gold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right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lvl="0">
              <a:spcBef>
                <a:spcPts val="0"/>
              </a:spcBef>
              <a:buNone/>
            </a:pPr>
            <a:endParaRPr lang="en-US" sz="2000" dirty="0"/>
          </a:p>
          <a:p>
            <a:pPr lvl="0"/>
            <a:r>
              <a:rPr lang="en-US" sz="2000" u="sng" dirty="0">
                <a:solidFill>
                  <a:schemeClr val="hlink"/>
                </a:solidFill>
                <a:hlinkClick r:id="rId2"/>
              </a:rPr>
              <a:t>http://jsbin.com/yititoq/2/edit?css,output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Резиновый макет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.layout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lightgreen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left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.content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tomato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.sidebar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gold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right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u="sng" dirty="0">
                <a:solidFill>
                  <a:schemeClr val="hlink"/>
                </a:solidFill>
                <a:hlinkClick r:id="rId2"/>
              </a:rPr>
              <a:t>http://jsbin.com/yititoq/4/edit?css,output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3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 smtClean="0">
                <a:solidFill>
                  <a:srgbClr val="00783C"/>
                </a:solidFill>
              </a:rPr>
              <a:t>Блоки вываливаются из родительского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7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</a:pPr>
            <a:r>
              <a:rPr lang="ru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"layout"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"nav"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Навигация длинная (длинная)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"sidebar"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Правая колонка (средняя)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Центральная колонка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</a:p>
          <a:p>
            <a:pPr lvl="0">
              <a:buClr>
                <a:schemeClr val="dk1"/>
              </a:buClr>
              <a:buSzPct val="61111"/>
            </a:pPr>
            <a:r>
              <a:rPr lang="ru" u="sng" dirty="0">
                <a:solidFill>
                  <a:schemeClr val="hlink"/>
                </a:solidFill>
                <a:hlinkClick r:id="rId2"/>
              </a:rPr>
              <a:t>http://jsbin.com/yititoq/5/edit?css,output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8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Решение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164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.layout { background: orange; }</a:t>
            </a:r>
            <a:b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dirty="0" err="1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{ background: </a:t>
            </a:r>
            <a:r>
              <a:rPr lang="en-US" dirty="0" err="1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lightgreen</a:t>
            </a: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width: 80px; float: left; }</a:t>
            </a:r>
            <a:b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.content { background: tomato; margin: 0 30% 0 80px; }</a:t>
            </a:r>
            <a:b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.sidebar { background: gold; width: 30%; float: right; }</a:t>
            </a:r>
          </a:p>
          <a:p>
            <a:pPr lvl="0"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layout:</a:t>
            </a:r>
            <a:r>
              <a:rPr lang="en-US" dirty="0" err="1">
                <a:solidFill>
                  <a:srgbClr val="BC3EC6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D6562B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” ”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both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u="sng" dirty="0">
                <a:solidFill>
                  <a:schemeClr val="hlink"/>
                </a:solidFill>
                <a:hlinkClick r:id="rId2"/>
              </a:rPr>
              <a:t>http://jsbin.com/yititoq/7/edit?css,output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2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Bootstrap </a:t>
            </a:r>
            <a:r>
              <a:rPr lang="ru" dirty="0" smtClean="0">
                <a:solidFill>
                  <a:srgbClr val="008000"/>
                </a:solidFill>
              </a:rPr>
              <a:t>За </a:t>
            </a:r>
            <a:r>
              <a:rPr lang="ru" dirty="0">
                <a:solidFill>
                  <a:srgbClr val="008000"/>
                </a:solidFill>
              </a:rPr>
              <a:t>и против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dirty="0" smtClean="0"/>
              <a:t>Это мост между дизайнером и программистом</a:t>
            </a:r>
          </a:p>
          <a:p>
            <a:pPr lvl="0">
              <a:spcBef>
                <a:spcPts val="0"/>
              </a:spcBef>
              <a:buNone/>
            </a:pPr>
            <a:endParaRPr lang="ru-RU" dirty="0" smtClean="0"/>
          </a:p>
          <a:p>
            <a:pPr lvl="0">
              <a:spcBef>
                <a:spcPts val="0"/>
              </a:spcBef>
              <a:buNone/>
            </a:pPr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ru-RU" dirty="0"/>
          </a:p>
          <a:p>
            <a:pPr lvl="0">
              <a:spcBef>
                <a:spcPts val="0"/>
              </a:spcBef>
              <a:buNone/>
            </a:pPr>
            <a:r>
              <a:rPr lang="ru-RU" dirty="0" smtClean="0"/>
              <a:t>Не </a:t>
            </a:r>
            <a:r>
              <a:rPr lang="ru-RU" dirty="0"/>
              <a:t>семантический</a:t>
            </a:r>
          </a:p>
          <a:p>
            <a:pPr lvl="0">
              <a:spcBef>
                <a:spcPts val="0"/>
              </a:spcBef>
              <a:buNone/>
            </a:pPr>
            <a:r>
              <a:rPr lang="ru-RU" dirty="0"/>
              <a:t>Добавляет много кода в </a:t>
            </a:r>
            <a:r>
              <a:rPr lang="ru-RU" dirty="0" err="1"/>
              <a:t>html</a:t>
            </a:r>
            <a:endParaRPr lang="ru-RU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-RU" dirty="0" smtClean="0"/>
              <a:t>Плюсы</a:t>
            </a:r>
            <a:r>
              <a:rPr lang="en-US" dirty="0"/>
              <a:t>:</a:t>
            </a:r>
            <a:endParaRPr lang="ru-RU" dirty="0"/>
          </a:p>
          <a:p>
            <a:pPr lvl="0">
              <a:spcBef>
                <a:spcPts val="0"/>
              </a:spcBef>
              <a:buNone/>
            </a:pPr>
            <a:r>
              <a:rPr lang="ru-RU" dirty="0" smtClean="0"/>
              <a:t>Располагает </a:t>
            </a:r>
            <a:r>
              <a:rPr lang="ru-RU" dirty="0"/>
              <a:t>к тому </a:t>
            </a:r>
            <a:r>
              <a:rPr lang="ru-RU" dirty="0" smtClean="0"/>
              <a:t>чтоб</a:t>
            </a:r>
            <a:r>
              <a:rPr lang="ru-RU" dirty="0"/>
              <a:t>ы</a:t>
            </a:r>
            <a:r>
              <a:rPr lang="ru-RU" dirty="0" smtClean="0"/>
              <a:t> </a:t>
            </a:r>
            <a:r>
              <a:rPr lang="ru-RU" dirty="0"/>
              <a:t>не писать </a:t>
            </a:r>
            <a:r>
              <a:rPr lang="ru-RU" dirty="0" err="1"/>
              <a:t>css</a:t>
            </a:r>
            <a:r>
              <a:rPr lang="ru-RU" dirty="0"/>
              <a:t> код</a:t>
            </a:r>
          </a:p>
          <a:p>
            <a:pPr lvl="0"/>
            <a:r>
              <a:rPr lang="ru-RU" dirty="0" smtClean="0"/>
              <a:t>Просто менять темы</a:t>
            </a:r>
            <a:endParaRPr lang="ru-RU" dirty="0"/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2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Разные темы для </a:t>
            </a:r>
            <a:r>
              <a:rPr lang="en-US" dirty="0" smtClean="0">
                <a:solidFill>
                  <a:srgbClr val="008000"/>
                </a:solidFill>
              </a:rPr>
              <a:t>BOOTSTRAP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fezvrasta.github.io/bootstrap-material-design/bootstrap-elements.html</a:t>
            </a:r>
            <a:r>
              <a:rPr lang="en-US" dirty="0" smtClean="0"/>
              <a:t> material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http://bootswatch.com/spacelab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</a:t>
            </a:r>
            <a:r>
              <a:rPr lang="en-US" dirty="0" err="1" smtClean="0"/>
              <a:t>ios</a:t>
            </a:r>
            <a:r>
              <a:rPr lang="en-US" dirty="0" smtClean="0"/>
              <a:t> old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hlinkClick r:id="rId4"/>
              </a:rPr>
              <a:t>https://kristopolous.github.io/BOOTSTRA.386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- dos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hlinkClick r:id="rId5"/>
              </a:rPr>
              <a:t>http://code.divshot.com/geo-bootstrap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- 90x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4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В нашем случае «V» это веб-интерфейс</a:t>
            </a:r>
          </a:p>
        </p:txBody>
      </p:sp>
      <p:pic>
        <p:nvPicPr>
          <p:cNvPr id="3074" name="Picture 2" descr="3430_e0fe_50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15566"/>
            <a:ext cx="3538364" cy="39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1aeec381d327347ab20154e19d4c3a35224d45536194a349f8c2228c5efd546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3"/>
          <a:stretch/>
        </p:blipFill>
        <p:spPr bwMode="auto">
          <a:xfrm>
            <a:off x="3895304" y="853523"/>
            <a:ext cx="5004048" cy="41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2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>
                <a:solidFill>
                  <a:srgbClr val="00783C"/>
                </a:solidFill>
              </a:rPr>
              <a:t>Когда он работает, а когда нет?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5" name="Shape 4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7262" y="1304874"/>
            <a:ext cx="5688775" cy="1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93"/>
          <p:cNvPicPr preferRelativeResize="0"/>
          <p:nvPr/>
        </p:nvPicPr>
        <p:blipFill rotWithShape="1">
          <a:blip r:embed="rId3">
            <a:alphaModFix/>
          </a:blip>
          <a:srcRect t="54189"/>
          <a:stretch/>
        </p:blipFill>
        <p:spPr>
          <a:xfrm>
            <a:off x="2071025" y="3088250"/>
            <a:ext cx="5101276" cy="17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494"/>
          <p:cNvSpPr txBox="1">
            <a:spLocks/>
          </p:cNvSpPr>
          <p:nvPr/>
        </p:nvSpPr>
        <p:spPr>
          <a:xfrm>
            <a:off x="311700" y="1304875"/>
            <a:ext cx="8619900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                                                                  </a:t>
            </a:r>
            <a:r>
              <a:rPr lang="ru-RU" sz="2000" dirty="0" smtClean="0">
                <a:solidFill>
                  <a:srgbClr val="008000"/>
                </a:solidFill>
              </a:rPr>
              <a:t>200</a:t>
            </a:r>
          </a:p>
          <a:p>
            <a:pPr>
              <a:spcBef>
                <a:spcPts val="0"/>
              </a:spcBef>
            </a:pP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ru-RU" sz="2000" dirty="0" smtClean="0"/>
              <a:t>программист                                                                                                 дизайнер</a:t>
            </a:r>
          </a:p>
          <a:p>
            <a:pPr>
              <a:spcBef>
                <a:spcPts val="0"/>
              </a:spcBef>
            </a:pP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ru-RU" sz="2000" dirty="0" smtClean="0">
                <a:solidFill>
                  <a:srgbClr val="D6562B"/>
                </a:solidFill>
              </a:rPr>
              <a:t>                                                                      502</a:t>
            </a:r>
          </a:p>
          <a:p>
            <a:pPr>
              <a:spcBef>
                <a:spcPts val="0"/>
              </a:spcBef>
            </a:pPr>
            <a:r>
              <a:rPr lang="ru-RU" sz="2000" dirty="0" smtClean="0">
                <a:solidFill>
                  <a:srgbClr val="D6562B"/>
                </a:solidFill>
              </a:rPr>
              <a:t>                                                                      404</a:t>
            </a:r>
          </a:p>
          <a:p>
            <a:pPr>
              <a:spcBef>
                <a:spcPts val="0"/>
              </a:spcBef>
            </a:pPr>
            <a:r>
              <a:rPr lang="ru-RU" sz="2000" dirty="0" smtClean="0">
                <a:solidFill>
                  <a:srgbClr val="D6562B"/>
                </a:solidFill>
              </a:rPr>
              <a:t>                                                                      301</a:t>
            </a:r>
          </a:p>
          <a:p>
            <a:pPr>
              <a:spcBef>
                <a:spcPts val="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472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Подключение, заодно и jQuery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href=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"https://maxcdn.bootstrapcdn.com/bootstrap/3.3.4/css/bootstrap.min.css"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rel=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src=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"http://code.jquery.com/jquery-1.11.0.min.js"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1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Макет две колонки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</a:pP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"row layout"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dirty="0" err="1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col-xs-3"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Навигация длинная</a:t>
            </a:r>
            <a:r>
              <a:rPr lang="ru-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div&gt;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n-US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class=</a:t>
            </a:r>
            <a:r>
              <a:rPr lang="en-US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"content col-xs-9"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Основная колонка</a:t>
            </a:r>
            <a:r>
              <a:rPr lang="ru-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div&gt;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</a:p>
          <a:p>
            <a:pPr lvl="0">
              <a:spcAft>
                <a:spcPts val="200"/>
              </a:spcAft>
            </a:pPr>
            <a:endParaRPr lang="en-US" b="1" dirty="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Aft>
                <a:spcPts val="200"/>
              </a:spcAft>
            </a:pPr>
            <a:endParaRPr lang="en-US" b="1" dirty="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Aft>
                <a:spcPts val="200"/>
              </a:spcAft>
            </a:pPr>
            <a:endParaRPr lang="en-US" b="1" dirty="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u="sng" dirty="0">
                <a:solidFill>
                  <a:schemeClr val="hlink"/>
                </a:solidFill>
                <a:hlinkClick r:id="rId2"/>
              </a:rPr>
              <a:t>http://jsbin.com/yititoq/8/edit?css,output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3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Отправка полей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</a:pP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action=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"https://jsonplaceholder.typicode.com/posts"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method=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type=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"text"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name=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"phone"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"form-control"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"Phone"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Aft>
                <a:spcPts val="200"/>
              </a:spcAft>
            </a:pP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&lt;button&gt;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type=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"reset"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"btn btn-default"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Отмена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>
              <a:spcAft>
                <a:spcPts val="200"/>
              </a:spcAft>
            </a:pP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&lt;button&gt;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type=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"submit"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Отправить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&lt;/form</a:t>
            </a:r>
            <a:r>
              <a:rPr lang="ru" b="1" dirty="0" smtClean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Aft>
                <a:spcPts val="200"/>
              </a:spcAft>
            </a:pPr>
            <a:endParaRPr lang="ru" b="1" dirty="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ru" u="sng" dirty="0">
                <a:solidFill>
                  <a:schemeClr val="hlink"/>
                </a:solidFill>
                <a:hlinkClick r:id="rId2"/>
              </a:rPr>
              <a:t>http://jsbin.com/yititoq/12/edit?html,output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5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783C"/>
                </a:solidFill>
              </a:rPr>
              <a:t>Смена темы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</a:p>
          <a:p>
            <a:pPr lvl="0">
              <a:spcAft>
                <a:spcPts val="200"/>
              </a:spcAft>
              <a:buClr>
                <a:schemeClr val="dk1"/>
              </a:buClr>
              <a:buSzPct val="61111"/>
            </a:pPr>
            <a:r>
              <a:rPr lang="ru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lang="ru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href="https://maxcdn.bootstrapcdn.com/bootstrap/3.3.4/css/bootstrap.min.css"</a:t>
            </a:r>
            <a:r>
              <a:rPr lang="ru" b="1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rel="stylesheet" </a:t>
            </a:r>
            <a:r>
              <a:rPr lang="ru" b="1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href=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"https://maxcdn.bootstrapcdn.com/bootswatch/3.3.7/paper/bootstrap.min.css"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dirty="0">
                <a:solidFill>
                  <a:srgbClr val="B6103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rel=</a:t>
            </a:r>
            <a:r>
              <a:rPr lang="ru" dirty="0">
                <a:solidFill>
                  <a:srgbClr val="39892F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 </a:t>
            </a: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b="1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ru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 src="http://code.jquery.com/jquery-1.11.0.min.js"</a:t>
            </a:r>
            <a:r>
              <a:rPr lang="ru" b="1" dirty="0">
                <a:solidFill>
                  <a:srgbClr val="9999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ru" dirty="0">
                <a:solidFill>
                  <a:schemeClr val="dk1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b="1" dirty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&lt;/head</a:t>
            </a:r>
            <a:r>
              <a:rPr lang="ru" b="1" dirty="0" smtClean="0">
                <a:solidFill>
                  <a:srgbClr val="006699"/>
                </a:solidFill>
                <a:highlight>
                  <a:srgbClr val="F8F7F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Aft>
                <a:spcPts val="200"/>
              </a:spcAft>
              <a:buClr>
                <a:schemeClr val="dk1"/>
              </a:buClr>
              <a:buSzPct val="61111"/>
            </a:pPr>
            <a:endParaRPr lang="ru" b="1" dirty="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ct val="61111"/>
            </a:pPr>
            <a:r>
              <a:rPr lang="ru" u="sng" dirty="0">
                <a:solidFill>
                  <a:schemeClr val="hlink"/>
                </a:solidFill>
                <a:hlinkClick r:id="rId2"/>
              </a:rPr>
              <a:t>http://jsbin.com/yititoq/13/edit?html,output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7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>
                <a:solidFill>
                  <a:srgbClr val="00783C"/>
                </a:solidFill>
              </a:rPr>
              <a:t>Чего не хватает?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915566"/>
            <a:ext cx="8640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dirty="0"/>
              <a:t>Можно так долго переписываться с сервером, но лучше ускорить процесс.</a:t>
            </a:r>
          </a:p>
          <a:p>
            <a:pPr lvl="0">
              <a:spcBef>
                <a:spcPts val="0"/>
              </a:spcBef>
              <a:buNone/>
            </a:pPr>
            <a:r>
              <a:rPr lang="ru-RU" dirty="0"/>
              <a:t>Для этого можно добавить</a:t>
            </a:r>
            <a:r>
              <a:rPr lang="ru-RU" dirty="0" smtClean="0"/>
              <a:t>: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ru-RU" dirty="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Фильтрацию ввода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Проверку перед отправкой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ru-RU" dirty="0"/>
              <a:t>Обработку полученных данных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ru-RU" dirty="0"/>
              <a:t>Отображение динамических данных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73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JavaScript </a:t>
            </a:r>
            <a:r>
              <a:rPr lang="ru-RU" dirty="0"/>
              <a:t>Создавался </a:t>
            </a:r>
            <a:r>
              <a:rPr lang="en-US" dirty="0" smtClean="0"/>
              <a:t>10 </a:t>
            </a:r>
            <a:r>
              <a:rPr lang="ru-RU" dirty="0" smtClean="0"/>
              <a:t>дней</a:t>
            </a:r>
            <a:endParaRPr lang="en-US" dirty="0"/>
          </a:p>
        </p:txBody>
      </p:sp>
      <p:pic>
        <p:nvPicPr>
          <p:cNvPr id="20482" name="Picture 2" descr="https://lh6.googleusercontent.com/NyodBWTNyyniC1zKgKC13yJLnwOQXRHfd1UlErK4lq_2uzo7LProGXAI5fZwX7siPw45W7KxX8vUY4LoIT00J5t0HFB_5EFfdOTSh6jPWxTcZzQwwPpU2mwnGIhBgLDHXdvT4Hp5z4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88" y="843558"/>
            <a:ext cx="5350966" cy="40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4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r>
              <a:rPr lang="ru-RU" sz="2000" dirty="0"/>
              <a:t>JS был обязан «выглядеть как </a:t>
            </a:r>
            <a:r>
              <a:rPr lang="ru-RU" sz="2000" dirty="0" err="1"/>
              <a:t>Java</a:t>
            </a:r>
            <a:r>
              <a:rPr lang="ru-RU" sz="2000" dirty="0"/>
              <a:t>», только поменьше, быть </a:t>
            </a:r>
            <a:r>
              <a:rPr lang="ru-RU" sz="2000" dirty="0" smtClean="0"/>
              <a:t>эдаким младшим </a:t>
            </a:r>
            <a:r>
              <a:rPr lang="ru-RU" sz="2000" dirty="0"/>
              <a:t>братом-тупицей для </a:t>
            </a:r>
            <a:r>
              <a:rPr lang="ru-RU" sz="2000" dirty="0" err="1"/>
              <a:t>Java</a:t>
            </a:r>
            <a:r>
              <a:rPr lang="ru-RU" sz="2000" dirty="0"/>
              <a:t>. Кроме того, он должен был быть написан за 10 дней, а иначе мы бы имели что-то похуже JS</a:t>
            </a:r>
            <a:r>
              <a:rPr lang="ru-RU" sz="2000" dirty="0" smtClean="0"/>
              <a:t>.…</a:t>
            </a:r>
            <a:r>
              <a:rPr lang="ru-RU" sz="2000" dirty="0"/>
              <a:t> </a:t>
            </a:r>
            <a:endParaRPr lang="ru-RU" sz="2000" dirty="0" smtClean="0"/>
          </a:p>
          <a:p>
            <a:r>
              <a:rPr lang="ru-RU" sz="2000" dirty="0"/>
              <a:t>10 дней на то, чтобы сделать </a:t>
            </a:r>
            <a:r>
              <a:rPr lang="ru-RU" sz="2000" dirty="0" err="1"/>
              <a:t>лексер</a:t>
            </a:r>
            <a:r>
              <a:rPr lang="ru-RU" sz="2000" dirty="0"/>
              <a:t>, </a:t>
            </a:r>
            <a:r>
              <a:rPr lang="ru-RU" sz="2000" dirty="0" err="1"/>
              <a:t>парсер</a:t>
            </a:r>
            <a:r>
              <a:rPr lang="ru-RU" sz="2000" dirty="0"/>
              <a:t>, компилятор в </a:t>
            </a:r>
            <a:r>
              <a:rPr lang="ru-RU" sz="2000" dirty="0" err="1"/>
              <a:t>байткод</a:t>
            </a:r>
            <a:r>
              <a:rPr lang="ru-RU" sz="2000" dirty="0"/>
              <a:t> (</a:t>
            </a:r>
            <a:r>
              <a:rPr lang="ru-RU" sz="2000" dirty="0" err="1"/>
              <a:t>bytecode</a:t>
            </a:r>
            <a:r>
              <a:rPr lang="ru-RU" sz="2000" dirty="0"/>
              <a:t> </a:t>
            </a:r>
            <a:r>
              <a:rPr lang="ru-RU" sz="2000" dirty="0" err="1"/>
              <a:t>emitter</a:t>
            </a:r>
            <a:r>
              <a:rPr lang="ru-RU" sz="2000" dirty="0"/>
              <a:t>), интерпретатор, встроенные классы и </a:t>
            </a:r>
            <a:r>
              <a:rPr lang="ru-RU" sz="2000" dirty="0" err="1" smtClean="0"/>
              <a:t>декомпилятор</a:t>
            </a:r>
            <a:r>
              <a:rPr lang="ru-RU" sz="2000" dirty="0" smtClean="0"/>
              <a:t>…</a:t>
            </a:r>
          </a:p>
          <a:p>
            <a:r>
              <a:rPr lang="ru-RU" sz="2000" dirty="0"/>
              <a:t>Простите, времени было мало для того, чтобы сделать правильную оптимизацию хвостовой рекурсии. 10 дней почти без сна, чтобы сделать JS с чистого листа, заставить его «выглядеть как </a:t>
            </a:r>
            <a:r>
              <a:rPr lang="ru-RU" sz="2000" dirty="0" err="1"/>
              <a:t>Java</a:t>
            </a:r>
            <a:r>
              <a:rPr lang="ru-RU" sz="2000" dirty="0"/>
              <a:t>» (я сделал, чтобы он выглядел как C</a:t>
            </a:r>
            <a:r>
              <a:rPr lang="ru-RU" sz="2000" dirty="0" smtClean="0"/>
              <a:t>)</a:t>
            </a:r>
            <a:r>
              <a:rPr lang="ru-RU" sz="2000" dirty="0"/>
              <a:t> </a:t>
            </a:r>
            <a:r>
              <a:rPr lang="ru-RU" sz="2000" dirty="0" smtClean="0"/>
              <a:t>и </a:t>
            </a:r>
            <a:r>
              <a:rPr lang="ru-RU" sz="2000" dirty="0"/>
              <a:t>тайком протащить туда его спасительные фишки: </a:t>
            </a:r>
            <a:r>
              <a:rPr lang="ru-RU" sz="2000" dirty="0" err="1"/>
              <a:t>first</a:t>
            </a:r>
            <a:r>
              <a:rPr lang="ru-RU" sz="2000" dirty="0"/>
              <a:t> </a:t>
            </a:r>
            <a:r>
              <a:rPr lang="ru-RU" sz="2000" dirty="0" err="1"/>
              <a:t>class</a:t>
            </a:r>
            <a:r>
              <a:rPr lang="ru-RU" sz="2000" dirty="0"/>
              <a:t> </a:t>
            </a:r>
            <a:r>
              <a:rPr lang="ru-RU" sz="2000" dirty="0" err="1"/>
              <a:t>functions</a:t>
            </a:r>
            <a:r>
              <a:rPr lang="ru-RU" sz="2000" dirty="0"/>
              <a:t> (замыкания сделал позже, но они были частью плана сразу) и прототипы (примерно как в языке </a:t>
            </a:r>
            <a:r>
              <a:rPr lang="ru-RU" sz="2000" dirty="0" err="1"/>
              <a:t>Self</a:t>
            </a:r>
            <a:r>
              <a:rPr lang="ru-RU" sz="2000" dirty="0"/>
              <a:t>).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Brendan </a:t>
            </a:r>
            <a:r>
              <a:rPr lang="en-US" dirty="0" err="1"/>
              <a:t>Eich</a:t>
            </a:r>
            <a:r>
              <a:rPr lang="en-US" dirty="0"/>
              <a:t> (</a:t>
            </a:r>
            <a:r>
              <a:rPr lang="ru-RU" dirty="0"/>
              <a:t>создатель языка </a:t>
            </a:r>
            <a:r>
              <a:rPr lang="en-US" dirty="0"/>
              <a:t>JavaScript)</a:t>
            </a:r>
          </a:p>
        </p:txBody>
      </p:sp>
    </p:spTree>
    <p:extLst>
      <p:ext uri="{BB962C8B-B14F-4D97-AF65-F5344CB8AC3E}">
        <p14:creationId xmlns:p14="http://schemas.microsoft.com/office/powerpoint/2010/main" val="2692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Autofit/>
          </a:bodyPr>
          <a:lstStyle/>
          <a:p>
            <a:r>
              <a:rPr lang="ru-RU" sz="2000" dirty="0"/>
              <a:t>В </a:t>
            </a:r>
            <a:r>
              <a:rPr lang="ru-RU" sz="2000" dirty="0" err="1"/>
              <a:t>JavaScript</a:t>
            </a:r>
            <a:r>
              <a:rPr lang="ru-RU" sz="2000" dirty="0"/>
              <a:t> есть три основных типа данных, два основных типа данных и два специальных типа данных. Итого 6 </a:t>
            </a:r>
            <a:r>
              <a:rPr lang="ru-RU" sz="2000" dirty="0" smtClean="0"/>
              <a:t>типов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ru-RU" sz="2000" dirty="0" smtClean="0"/>
              <a:t/>
            </a:r>
            <a:br>
              <a:rPr lang="ru-RU" sz="2000" dirty="0" smtClean="0"/>
            </a:b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Есть 5 «примитивных» типов: </a:t>
            </a:r>
            <a:r>
              <a:rPr lang="en-US" sz="2000" dirty="0"/>
              <a:t>number, string, </a:t>
            </a:r>
            <a:r>
              <a:rPr lang="en-US" sz="2000" dirty="0" err="1"/>
              <a:t>boolean</a:t>
            </a:r>
            <a:r>
              <a:rPr lang="en-US" sz="2000" dirty="0"/>
              <a:t>, null, undefined </a:t>
            </a:r>
            <a:r>
              <a:rPr lang="ru-RU" sz="2000" dirty="0"/>
              <a:t>и 6-й тип – объекты </a:t>
            </a:r>
            <a:r>
              <a:rPr lang="en-US" sz="2000" dirty="0"/>
              <a:t>object.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Типы данных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660232" y="199568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Специальные: </a:t>
            </a:r>
          </a:p>
          <a:p>
            <a:pPr fontAlgn="base"/>
            <a:r>
              <a:rPr lang="en-US" b="1" dirty="0" smtClean="0"/>
              <a:t>null</a:t>
            </a:r>
          </a:p>
          <a:p>
            <a:pPr fontAlgn="base"/>
            <a:r>
              <a:rPr lang="en-US" b="1" dirty="0" smtClean="0"/>
              <a:t>undefined</a:t>
            </a:r>
            <a:endParaRPr lang="en-US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419872" y="1995686"/>
            <a:ext cx="2790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Составные (ссылочные):</a:t>
            </a:r>
          </a:p>
          <a:p>
            <a:pPr fontAlgn="base"/>
            <a:r>
              <a:rPr lang="en-US" b="1" dirty="0" smtClean="0"/>
              <a:t>Object</a:t>
            </a:r>
            <a:endParaRPr lang="en-US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1995686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Основные</a:t>
            </a:r>
            <a:r>
              <a:rPr lang="en-US" dirty="0" smtClean="0"/>
              <a:t>:</a:t>
            </a:r>
            <a:endParaRPr lang="ru-RU" dirty="0"/>
          </a:p>
          <a:p>
            <a:pPr fontAlgn="base"/>
            <a:r>
              <a:rPr lang="en-US" b="1" dirty="0"/>
              <a:t>String</a:t>
            </a:r>
          </a:p>
          <a:p>
            <a:pPr fontAlgn="base"/>
            <a:r>
              <a:rPr lang="en-US" b="1" dirty="0"/>
              <a:t>Number</a:t>
            </a:r>
          </a:p>
          <a:p>
            <a:pPr fontAlgn="base"/>
            <a:r>
              <a:rPr lang="en-US" b="1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12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типа для представления одиночного </a:t>
            </a:r>
            <a:r>
              <a:rPr lang="ru-RU" sz="2000" dirty="0" smtClean="0"/>
              <a:t>символа</a:t>
            </a:r>
            <a:endParaRPr lang="en-US" sz="2000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отдельного класса с плавающей </a:t>
            </a:r>
            <a:r>
              <a:rPr lang="ru-RU" sz="2000" dirty="0" smtClean="0"/>
              <a:t>запятой</a:t>
            </a:r>
            <a:endParaRPr lang="ru-RU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ru-RU" sz="2000" dirty="0" err="1"/>
              <a:t>if</a:t>
            </a:r>
            <a:r>
              <a:rPr lang="ru-RU" sz="2000" dirty="0"/>
              <a:t> ложью будут: </a:t>
            </a:r>
            <a:r>
              <a:rPr lang="ru-RU" sz="2000" b="1" dirty="0"/>
              <a:t>‘’, 0, </a:t>
            </a:r>
            <a:r>
              <a:rPr lang="ru-RU" sz="2000" b="1" dirty="0" err="1"/>
              <a:t>false</a:t>
            </a:r>
            <a:r>
              <a:rPr lang="ru-RU" sz="2000" b="1" dirty="0"/>
              <a:t>, </a:t>
            </a:r>
            <a:r>
              <a:rPr lang="ru-RU" sz="2000" b="1" dirty="0" err="1"/>
              <a:t>null</a:t>
            </a:r>
            <a:r>
              <a:rPr lang="ru-RU" sz="2000" b="1" dirty="0"/>
              <a:t>, </a:t>
            </a:r>
            <a:r>
              <a:rPr lang="ru-RU" sz="2000" b="1" dirty="0" err="1"/>
              <a:t>NaN</a:t>
            </a:r>
            <a:r>
              <a:rPr lang="ru-RU" sz="2000" b="1" dirty="0"/>
              <a:t>, </a:t>
            </a:r>
            <a:r>
              <a:rPr lang="ru-RU" sz="2000" b="1" dirty="0" err="1"/>
              <a:t>undefined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без учета типа </a:t>
            </a:r>
            <a:r>
              <a:rPr lang="ru-RU" sz="2000" b="1" dirty="0" err="1" smtClean="0"/>
              <a:t>false</a:t>
            </a:r>
            <a:r>
              <a:rPr lang="ru-RU" sz="2000" b="1" dirty="0" smtClean="0"/>
              <a:t> </a:t>
            </a:r>
            <a:r>
              <a:rPr lang="ru-RU" sz="2000" b="1" dirty="0"/>
              <a:t>== 0, 0 == ‘0’, ‘0’ == </a:t>
            </a:r>
            <a:r>
              <a:rPr lang="ru-RU" sz="2000" b="1" dirty="0" err="1"/>
              <a:t>true</a:t>
            </a:r>
            <a:r>
              <a:rPr lang="ru-RU" sz="2000" dirty="0"/>
              <a:t>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ru-RU" dirty="0"/>
              <a:t>не типизирован</a:t>
            </a:r>
          </a:p>
        </p:txBody>
      </p:sp>
    </p:spTree>
    <p:extLst>
      <p:ext uri="{BB962C8B-B14F-4D97-AF65-F5344CB8AC3E}">
        <p14:creationId xmlns:p14="http://schemas.microsoft.com/office/powerpoint/2010/main" val="10334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Нам пригодятся следующие технологии</a:t>
            </a:r>
            <a:endParaRPr lang="ru-RU" dirty="0"/>
          </a:p>
        </p:txBody>
      </p:sp>
      <p:pic>
        <p:nvPicPr>
          <p:cNvPr id="1026" name="Picture 2" descr="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47614"/>
            <a:ext cx="87249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типа для представления одиночного </a:t>
            </a:r>
            <a:r>
              <a:rPr lang="ru-RU" sz="2000" dirty="0" smtClean="0"/>
              <a:t>символа</a:t>
            </a:r>
            <a:endParaRPr lang="en-US" sz="2000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отдельного класса с плавающей </a:t>
            </a:r>
            <a:r>
              <a:rPr lang="ru-RU" sz="2000" dirty="0" smtClean="0"/>
              <a:t>запятой</a:t>
            </a:r>
            <a:endParaRPr lang="ru-RU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ru-RU" sz="2000" dirty="0" err="1"/>
              <a:t>if</a:t>
            </a:r>
            <a:r>
              <a:rPr lang="ru-RU" sz="2000" dirty="0"/>
              <a:t> ложью будут: </a:t>
            </a:r>
            <a:r>
              <a:rPr lang="ru-RU" sz="2000" b="1" dirty="0"/>
              <a:t>‘’, 0, </a:t>
            </a:r>
            <a:r>
              <a:rPr lang="ru-RU" sz="2000" b="1" dirty="0" err="1"/>
              <a:t>false</a:t>
            </a:r>
            <a:r>
              <a:rPr lang="ru-RU" sz="2000" b="1" dirty="0"/>
              <a:t>, </a:t>
            </a:r>
            <a:r>
              <a:rPr lang="ru-RU" sz="2000" b="1" dirty="0" err="1"/>
              <a:t>null</a:t>
            </a:r>
            <a:r>
              <a:rPr lang="ru-RU" sz="2000" b="1" dirty="0"/>
              <a:t>, </a:t>
            </a:r>
            <a:r>
              <a:rPr lang="ru-RU" sz="2000" b="1" dirty="0" err="1"/>
              <a:t>NaN</a:t>
            </a:r>
            <a:r>
              <a:rPr lang="ru-RU" sz="2000" b="1" dirty="0"/>
              <a:t>, </a:t>
            </a:r>
            <a:r>
              <a:rPr lang="ru-RU" sz="2000" b="1" dirty="0" err="1"/>
              <a:t>undefined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без учета типа </a:t>
            </a:r>
            <a:r>
              <a:rPr lang="ru-RU" sz="2000" b="1" dirty="0" err="1" smtClean="0"/>
              <a:t>false</a:t>
            </a:r>
            <a:r>
              <a:rPr lang="ru-RU" sz="2000" b="1" dirty="0" smtClean="0"/>
              <a:t> </a:t>
            </a:r>
            <a:r>
              <a:rPr lang="ru-RU" sz="2000" b="1" dirty="0"/>
              <a:t>== 0, 0 == ‘0’, ‘0’ == </a:t>
            </a:r>
            <a:r>
              <a:rPr lang="ru-RU" sz="2000" b="1" dirty="0" err="1"/>
              <a:t>true</a:t>
            </a:r>
            <a:r>
              <a:rPr lang="ru-RU" sz="2000" dirty="0"/>
              <a:t>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ru-RU" dirty="0"/>
              <a:t>не типизирован</a:t>
            </a:r>
          </a:p>
        </p:txBody>
      </p:sp>
      <p:pic>
        <p:nvPicPr>
          <p:cNvPr id="21506" name="Picture 2" descr="https://lh5.googleusercontent.com/OidvW7kOQJ3B5kPASGn6B3kFnNmeVc4KLmpNjjKATFNjTBBeVOLVh0okPvSsm_4b0B4pCNyRumL87zjkjPVz4PXXcrXm0d2JPPl5CwwlF16d6J_CxOo5MKh2QqQDhAytLzk70X2YL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7734"/>
            <a:ext cx="2484063" cy="23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типа для представления одиночного символа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Нет отдельного класса с плавающей запятой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en-US" sz="2000" dirty="0"/>
              <a:t>if </a:t>
            </a:r>
            <a:r>
              <a:rPr lang="ru-RU" sz="2000" dirty="0"/>
              <a:t>ложью будут: </a:t>
            </a:r>
            <a:r>
              <a:rPr lang="ru-RU" sz="2000" b="1" dirty="0"/>
              <a:t>‘’, 0, </a:t>
            </a:r>
            <a:r>
              <a:rPr lang="en-US" sz="2000" b="1" dirty="0"/>
              <a:t>false, null, </a:t>
            </a:r>
            <a:r>
              <a:rPr lang="en-US" sz="2000" b="1" dirty="0" err="1"/>
              <a:t>NaN</a:t>
            </a:r>
            <a:r>
              <a:rPr lang="en-US" sz="2000" b="1" dirty="0"/>
              <a:t>, undefined</a:t>
            </a:r>
            <a:endParaRPr lang="en-US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Сравнение без учета типа </a:t>
            </a:r>
            <a:r>
              <a:rPr lang="en-US" sz="2000" b="1" dirty="0"/>
              <a:t>false == 0, 0 == ‘0’, ‘0’ == true</a:t>
            </a:r>
            <a:endParaRPr lang="en-US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При этом </a:t>
            </a:r>
            <a:r>
              <a:rPr lang="en-US" sz="2000" b="1" dirty="0"/>
              <a:t>false != undefined</a:t>
            </a:r>
            <a:r>
              <a:rPr lang="en-US" sz="2000" dirty="0"/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Сравнение с учетом типа </a:t>
            </a:r>
            <a:r>
              <a:rPr lang="en-US" sz="2000" b="1" dirty="0"/>
              <a:t>false !== 0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Тонкости сложения:</a:t>
            </a:r>
            <a:r>
              <a:rPr lang="ru-RU" sz="2000" b="1" dirty="0"/>
              <a:t> [] + {} = "[</a:t>
            </a:r>
            <a:r>
              <a:rPr lang="en-US" sz="2000" b="1" dirty="0"/>
              <a:t>object Object]" ;  {} + [] = 0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ru-RU" dirty="0"/>
              <a:t>не типизирован</a:t>
            </a:r>
          </a:p>
        </p:txBody>
      </p:sp>
    </p:spTree>
    <p:extLst>
      <p:ext uri="{BB962C8B-B14F-4D97-AF65-F5344CB8AC3E}">
        <p14:creationId xmlns:p14="http://schemas.microsoft.com/office/powerpoint/2010/main" val="37958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Быстрое создание объекта </a:t>
            </a:r>
            <a:r>
              <a:rPr lang="ru-RU" sz="2000" b="1" dirty="0"/>
              <a:t>{ </a:t>
            </a:r>
            <a:r>
              <a:rPr lang="ru-RU" sz="2000" b="1" dirty="0" err="1"/>
              <a:t>foo</a:t>
            </a:r>
            <a:r>
              <a:rPr lang="ru-RU" sz="2000" b="1" dirty="0"/>
              <a:t>: ‘</a:t>
            </a:r>
            <a:r>
              <a:rPr lang="ru-RU" sz="2000" b="1" dirty="0" err="1"/>
              <a:t>bar</a:t>
            </a:r>
            <a:r>
              <a:rPr lang="ru-RU" sz="2000" b="1" dirty="0"/>
              <a:t>’ }</a:t>
            </a:r>
            <a:endParaRPr lang="ru-RU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Быстрое создание массива </a:t>
            </a:r>
            <a:r>
              <a:rPr lang="ru-RU" sz="2000" b="1" dirty="0"/>
              <a:t>[ ‘</a:t>
            </a:r>
            <a:r>
              <a:rPr lang="ru-RU" sz="2000" b="1" dirty="0" err="1"/>
              <a:t>baz</a:t>
            </a:r>
            <a:r>
              <a:rPr lang="ru-RU" sz="2000" b="1" dirty="0"/>
              <a:t>’ ]</a:t>
            </a:r>
            <a:endParaRPr lang="ru-RU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Объекты не  имеют классов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Функция это объект который можно исполнить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dirty="0"/>
              <a:t>Конструктором объекта может выступать почти любая функция, достаточно её вызвать через </a:t>
            </a:r>
            <a:r>
              <a:rPr lang="ru-RU" sz="2000" b="1" dirty="0" err="1"/>
              <a:t>new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this</a:t>
            </a:r>
            <a:r>
              <a:rPr lang="ru-RU" sz="2000" b="1" dirty="0"/>
              <a:t> </a:t>
            </a:r>
            <a:r>
              <a:rPr lang="ru-RU" sz="2000" dirty="0"/>
              <a:t>определяется в момент исполнения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ru-RU" dirty="0"/>
              <a:t>не </a:t>
            </a:r>
            <a:r>
              <a:rPr lang="ru-RU" dirty="0" smtClean="0"/>
              <a:t>ООП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78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ru" sz="2000" dirty="0"/>
              <a:t>Всё это можно было бы понять и простить, если бы не одно но</a:t>
            </a:r>
            <a:r>
              <a:rPr lang="ru" sz="2000" dirty="0" smtClean="0"/>
              <a:t>.</a:t>
            </a:r>
          </a:p>
          <a:p>
            <a:pPr lvl="0">
              <a:spcBef>
                <a:spcPts val="0"/>
              </a:spcBef>
            </a:pPr>
            <a:endParaRPr lang="ru" sz="2000" dirty="0"/>
          </a:p>
          <a:p>
            <a:pPr lvl="0">
              <a:spcBef>
                <a:spcPts val="0"/>
              </a:spcBef>
            </a:pPr>
            <a:r>
              <a:rPr lang="ru" sz="2000" dirty="0"/>
              <a:t>Раньше JavaScript был совершенно не </a:t>
            </a:r>
            <a:r>
              <a:rPr lang="ru" sz="2000" dirty="0" smtClean="0"/>
              <a:t>кроссбраузерным.</a:t>
            </a:r>
          </a:p>
          <a:p>
            <a:pPr lvl="0">
              <a:spcBef>
                <a:spcPts val="0"/>
              </a:spcBef>
            </a:pPr>
            <a:endParaRPr lang="ru" sz="2000" dirty="0" smtClean="0"/>
          </a:p>
          <a:p>
            <a:pPr lvl="0">
              <a:spcBef>
                <a:spcPts val="0"/>
              </a:spcBef>
            </a:pPr>
            <a:r>
              <a:rPr lang="ru" sz="2000" dirty="0" smtClean="0"/>
              <a:t>Особенно в </a:t>
            </a:r>
            <a:r>
              <a:rPr lang="ru" sz="2000" dirty="0"/>
              <a:t>своей основной </a:t>
            </a:r>
            <a:r>
              <a:rPr lang="ru" sz="2000" dirty="0" smtClean="0"/>
              <a:t>част</a:t>
            </a:r>
            <a:r>
              <a:rPr lang="ru-RU" sz="2000" dirty="0" smtClean="0"/>
              <a:t>и</a:t>
            </a:r>
            <a:r>
              <a:rPr lang="ru" sz="2000" dirty="0" smtClean="0"/>
              <a:t> </a:t>
            </a:r>
            <a:r>
              <a:rPr lang="ru" sz="2000" dirty="0"/>
              <a:t>- работе с DOM.</a:t>
            </a:r>
          </a:p>
          <a:p>
            <a:pPr marL="0" indent="0" fontAlgn="base"/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Fatality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7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ru" sz="2000" dirty="0"/>
              <a:t>Всё это можно было бы понять и простить, если бы не одно но</a:t>
            </a:r>
            <a:r>
              <a:rPr lang="ru" sz="2000" dirty="0" smtClean="0"/>
              <a:t>.</a:t>
            </a:r>
          </a:p>
          <a:p>
            <a:pPr lvl="0">
              <a:spcBef>
                <a:spcPts val="0"/>
              </a:spcBef>
            </a:pPr>
            <a:endParaRPr lang="ru" sz="2000" dirty="0"/>
          </a:p>
          <a:p>
            <a:pPr lvl="0">
              <a:spcBef>
                <a:spcPts val="0"/>
              </a:spcBef>
            </a:pPr>
            <a:r>
              <a:rPr lang="ru" sz="2000" dirty="0"/>
              <a:t>Раньше JavaScript был совершенно не </a:t>
            </a:r>
            <a:r>
              <a:rPr lang="ru" sz="2000" dirty="0" smtClean="0"/>
              <a:t>кроссбраузерным.</a:t>
            </a:r>
          </a:p>
          <a:p>
            <a:pPr lvl="0">
              <a:spcBef>
                <a:spcPts val="0"/>
              </a:spcBef>
            </a:pPr>
            <a:endParaRPr lang="ru" sz="2000" dirty="0" smtClean="0"/>
          </a:p>
          <a:p>
            <a:pPr lvl="0">
              <a:spcBef>
                <a:spcPts val="0"/>
              </a:spcBef>
            </a:pPr>
            <a:r>
              <a:rPr lang="ru" sz="2000" dirty="0" smtClean="0"/>
              <a:t>Особенно в </a:t>
            </a:r>
            <a:r>
              <a:rPr lang="ru" sz="2000" dirty="0"/>
              <a:t>своей основной </a:t>
            </a:r>
            <a:r>
              <a:rPr lang="ru" sz="2000" dirty="0" smtClean="0"/>
              <a:t>част</a:t>
            </a:r>
            <a:r>
              <a:rPr lang="ru-RU" sz="2000" dirty="0" smtClean="0"/>
              <a:t>и</a:t>
            </a:r>
            <a:r>
              <a:rPr lang="ru" sz="2000" dirty="0" smtClean="0"/>
              <a:t> </a:t>
            </a:r>
            <a:r>
              <a:rPr lang="ru" sz="2000" dirty="0"/>
              <a:t>- работе с DOM.</a:t>
            </a:r>
          </a:p>
          <a:p>
            <a:pPr marL="0" indent="0" fontAlgn="base"/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/>
              <a:t>Fatality</a:t>
            </a:r>
            <a:endParaRPr lang="ru-RU" dirty="0"/>
          </a:p>
        </p:txBody>
      </p:sp>
      <p:pic>
        <p:nvPicPr>
          <p:cNvPr id="4" name="Shape 590"/>
          <p:cNvPicPr preferRelativeResize="0"/>
          <p:nvPr/>
        </p:nvPicPr>
        <p:blipFill rotWithShape="1">
          <a:blip r:embed="rId2">
            <a:alphaModFix/>
          </a:blip>
          <a:srcRect b="4351"/>
          <a:stretch/>
        </p:blipFill>
        <p:spPr>
          <a:xfrm>
            <a:off x="5529411" y="2787774"/>
            <a:ext cx="3172825" cy="2185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9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ru" sz="2000" dirty="0"/>
              <a:t>Может показаться что всё совсем плохо:</a:t>
            </a:r>
          </a:p>
          <a:p>
            <a:pPr lvl="0">
              <a:spcBef>
                <a:spcPts val="0"/>
              </a:spcBef>
            </a:pPr>
            <a:r>
              <a:rPr lang="ru" sz="2000" dirty="0"/>
              <a:t>HTML - куча однотипных тегов</a:t>
            </a:r>
          </a:p>
          <a:p>
            <a:pPr lvl="0">
              <a:spcBef>
                <a:spcPts val="0"/>
              </a:spcBef>
            </a:pPr>
            <a:r>
              <a:rPr lang="ru" sz="2000" dirty="0"/>
              <a:t>CSS - не может нормально позиционировать</a:t>
            </a:r>
          </a:p>
          <a:p>
            <a:pPr lvl="0">
              <a:spcBef>
                <a:spcPts val="0"/>
              </a:spcBef>
            </a:pPr>
            <a:r>
              <a:rPr lang="ru" sz="2000" dirty="0"/>
              <a:t>JS - плохо работает с </a:t>
            </a:r>
            <a:r>
              <a:rPr lang="ru" sz="2000" dirty="0" smtClean="0"/>
              <a:t>DOM</a:t>
            </a:r>
            <a:endParaRPr lang="en-US" sz="2000" dirty="0" smtClean="0"/>
          </a:p>
          <a:p>
            <a:pPr lvl="0">
              <a:spcBef>
                <a:spcPts val="0"/>
              </a:spcBef>
            </a:pPr>
            <a:endParaRPr lang="ru" sz="2000" dirty="0"/>
          </a:p>
          <a:p>
            <a:pPr lvl="0">
              <a:spcBef>
                <a:spcPts val="0"/>
              </a:spcBef>
            </a:pPr>
            <a:r>
              <a:rPr lang="ru" sz="2000" dirty="0"/>
              <a:t>В современном вебе все эти все эти проблемы комплексно решили 3 года назад, некоторые гораздо раньше. И сейчас писать намного проще и приятнее, но из-за поддержки ie8 приходится отказываться от разных плюшек</a:t>
            </a:r>
          </a:p>
          <a:p>
            <a:pPr marL="0" indent="0" fontAlgn="base"/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Все игрушки сломаны?</a:t>
            </a:r>
          </a:p>
        </p:txBody>
      </p:sp>
    </p:spTree>
    <p:extLst>
      <p:ext uri="{BB962C8B-B14F-4D97-AF65-F5344CB8AC3E}">
        <p14:creationId xmlns:p14="http://schemas.microsoft.com/office/powerpoint/2010/main" val="41308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fontAlgn="base"/>
            <a:r>
              <a:rPr lang="ru-RU" sz="2000" b="1" dirty="0" err="1"/>
              <a:t>alert</a:t>
            </a:r>
            <a:r>
              <a:rPr lang="ru-RU" sz="2000" b="1" dirty="0"/>
              <a:t>(&lt;строка&gt;) </a:t>
            </a:r>
            <a:r>
              <a:rPr lang="ru-RU" sz="2000" dirty="0"/>
              <a:t>- останавливает исполнение кода и показывает </a:t>
            </a:r>
            <a:r>
              <a:rPr lang="ru-RU" sz="2000" dirty="0" smtClean="0"/>
              <a:t>строку</a:t>
            </a:r>
            <a:endParaRPr lang="en-US" sz="2000" dirty="0" smtClean="0"/>
          </a:p>
          <a:p>
            <a:pPr fontAlgn="base"/>
            <a:endParaRPr lang="ru-RU" sz="2000" dirty="0"/>
          </a:p>
          <a:p>
            <a:pPr fontAlgn="base"/>
            <a:r>
              <a:rPr lang="ru-RU" sz="2000" b="1" dirty="0"/>
              <a:t>console.log(&lt;данные&gt;)</a:t>
            </a:r>
            <a:r>
              <a:rPr lang="ru-RU" sz="2000" dirty="0"/>
              <a:t> - не останавливает исполнение выводит в консоль </a:t>
            </a:r>
            <a:r>
              <a:rPr lang="ru-RU" sz="2000" dirty="0" smtClean="0"/>
              <a:t>браузера</a:t>
            </a:r>
            <a:endParaRPr lang="en-US" sz="2000" dirty="0" smtClean="0"/>
          </a:p>
          <a:p>
            <a:pPr fontAlgn="base"/>
            <a:endParaRPr lang="ru-RU" sz="2000" dirty="0"/>
          </a:p>
          <a:p>
            <a:r>
              <a:rPr lang="ru-RU" sz="2000" b="1" dirty="0" err="1"/>
              <a:t>debugger</a:t>
            </a:r>
            <a:r>
              <a:rPr lang="ru-RU" sz="2000" b="1" dirty="0"/>
              <a:t> </a:t>
            </a:r>
            <a:r>
              <a:rPr lang="ru-RU" sz="2000" dirty="0"/>
              <a:t>- аналог </a:t>
            </a:r>
            <a:r>
              <a:rPr lang="ru-RU" sz="2000" dirty="0" err="1"/>
              <a:t>breakpoint</a:t>
            </a:r>
            <a:r>
              <a:rPr lang="ru-RU" sz="2000" dirty="0"/>
              <a:t> при достижении браузер переходит в режим пошаговой отладки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Отладка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6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Свет </a:t>
            </a:r>
            <a:r>
              <a:rPr lang="ru-RU" dirty="0" err="1"/>
              <a:t>кроссбраузерности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pic>
        <p:nvPicPr>
          <p:cNvPr id="5" name="Shape 6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9672" y="915566"/>
            <a:ext cx="5333901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72" y="891822"/>
            <a:ext cx="1710800" cy="743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0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  <a:buAutoNum type="arabicPeriod"/>
            </a:pPr>
            <a:r>
              <a:rPr lang="ru" sz="2000" dirty="0"/>
              <a:t>Скрипты запускаются после готовности DOM - 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$( sctipts ).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ru" sz="2000" dirty="0"/>
              <a:t>Удобный поиск по DOM как в css - 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$( </a:t>
            </a:r>
            <a:r>
              <a:rPr lang="ru" sz="2000" dirty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"body #main"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)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ru" sz="2000" dirty="0"/>
              <a:t>Работа с событиями - </a:t>
            </a:r>
            <a:r>
              <a:rPr lang="ru" sz="2000" dirty="0" smtClean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ru" sz="2000" dirty="0" smtClean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" sz="2000" dirty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ru" sz="2000" dirty="0" smtClean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" sz="2000" dirty="0" smtClean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on( </a:t>
            </a:r>
            <a:r>
              <a:rPr lang="ru" sz="2000" dirty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2000" dirty="0">
                <a:solidFill>
                  <a:srgbClr val="DD1144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ru" sz="2000" dirty="0">
                <a:solidFill>
                  <a:srgbClr val="33333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, alert )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 smtClean="0">
                <a:solidFill>
                  <a:srgbClr val="008000"/>
                </a:solidFill>
              </a:rPr>
              <a:t>Луч надежды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81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4609104" cy="3888432"/>
          </a:xfrm>
        </p:spPr>
        <p:txBody>
          <a:bodyPr>
            <a:noAutofit/>
          </a:bodyPr>
          <a:lstStyle/>
          <a:p>
            <a:pPr marL="457200" lvl="0" indent="-2286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" sz="2000" dirty="0"/>
              <a:t>Событие сначала идет сверху вниз. Эта стадия называется «стадия перехвата» (capturing stage).</a:t>
            </a:r>
          </a:p>
          <a:p>
            <a:pPr marL="457200" lvl="0" indent="-2286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" sz="2000" dirty="0"/>
              <a:t>Событие достигло целевого элемента. Это – «стадия цели» (target stage).</a:t>
            </a:r>
          </a:p>
          <a:p>
            <a:pPr marL="457200" lvl="0" indent="-2286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" sz="2000" dirty="0"/>
              <a:t>После этого событие начинает всплывать. Это – «стадия всплытия» (bubbling stage</a:t>
            </a:r>
            <a:r>
              <a:rPr lang="ru" sz="2000" dirty="0" smtClean="0"/>
              <a:t>).</a:t>
            </a:r>
          </a:p>
          <a:p>
            <a:pPr marL="457200" lvl="0" indent="-22860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sz="1000" dirty="0" smtClean="0"/>
          </a:p>
          <a:p>
            <a:pPr marL="228600" lvl="0" indent="0">
              <a:spcBef>
                <a:spcPts val="0"/>
              </a:spcBef>
              <a:spcAft>
                <a:spcPts val="1200"/>
              </a:spcAft>
            </a:pPr>
            <a:r>
              <a:rPr lang="ru-RU" sz="2000" dirty="0" smtClean="0"/>
              <a:t>* В </a:t>
            </a:r>
            <a:r>
              <a:rPr lang="en-US" sz="2000" dirty="0" smtClean="0"/>
              <a:t>IE8 </a:t>
            </a:r>
            <a:r>
              <a:rPr lang="ru-RU" sz="2000" dirty="0" smtClean="0"/>
              <a:t>первая фаза не работает</a:t>
            </a:r>
            <a:endParaRPr lang="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Как работают события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pic>
        <p:nvPicPr>
          <p:cNvPr id="5" name="Shape 6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2040" y="915566"/>
            <a:ext cx="4132725" cy="408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4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Ретроспектива Веб </a:t>
            </a:r>
            <a:r>
              <a:rPr lang="en-US" dirty="0" smtClean="0"/>
              <a:t> rosfish.narod.ru</a:t>
            </a:r>
            <a:endParaRPr lang="ru-RU" dirty="0"/>
          </a:p>
        </p:txBody>
      </p:sp>
      <p:pic>
        <p:nvPicPr>
          <p:cNvPr id="5122" name="Picture 2" descr="1337667876_diz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3" r="16736" b="1346"/>
          <a:stretch/>
        </p:blipFill>
        <p:spPr bwMode="auto">
          <a:xfrm>
            <a:off x="179512" y="843558"/>
            <a:ext cx="5551616" cy="38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EhPHfG0XJGfFr3QZjnlJ2fmvy0imZL0ZBs3Kqn5VkqIcKHb5A3enSqWyNm_9um7J44bP6wcf6W6IDb_Jy3KCqBxftSX6fVlTkvDEWs4MtNrpQjrBelRPlw4VNpkPcpwFRKUnjVp_x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8"/>
          <a:stretch/>
        </p:blipFill>
        <p:spPr bwMode="auto">
          <a:xfrm>
            <a:off x="5220072" y="954782"/>
            <a:ext cx="3129667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$(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'#phone'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lastPhone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.val();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'body'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'keyup keypress paste'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dirty="0">
                <a:solidFill>
                  <a:srgbClr val="0000FF"/>
                </a:solidFill>
                <a:highlight>
                  <a:srgbClr val="FFFFFF"/>
                </a:highlight>
              </a:rPr>
              <a:t>/^\d*$/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test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.val())) 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lastPhone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.val();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}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else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.val(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lastPhone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}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ru" sz="2000" u="sng" dirty="0">
                <a:solidFill>
                  <a:schemeClr val="hlink"/>
                </a:solidFill>
                <a:hlinkClick r:id="rId2"/>
              </a:rPr>
              <a:t>http://jsbin.com/yititoq/19/edit?html,js,output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Фильтрация </a:t>
            </a:r>
            <a:r>
              <a:rPr lang="ru-RU" dirty="0">
                <a:solidFill>
                  <a:srgbClr val="008000"/>
                </a:solidFill>
              </a:rPr>
              <a:t>ввода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970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$(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$submit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'#submit'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$password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'.form-group.password'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'body'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'submit'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$submit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(event){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$password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.toggleClass(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'has-error'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!$(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).val());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).val()){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send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}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event.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preventDefault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Асинхронная отправка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307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$(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$submit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'#submit'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$password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'.form-group.password'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'body'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'submit'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$submit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(event){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$password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.toggleClass(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'has-error'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!$(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).val());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if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($(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'#password'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).val()){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send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}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event.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preventDefault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Асинхронная отправка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929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send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US" sz="2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var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$form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= $(</a:t>
            </a:r>
            <a:r>
              <a:rPr lang="en-US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'form'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$.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</a:rPr>
              <a:t>ajax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({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url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en-US" sz="2000" dirty="0" err="1">
                <a:solidFill>
                  <a:srgbClr val="458383"/>
                </a:solidFill>
                <a:highlight>
                  <a:srgbClr val="FFFFFF"/>
                </a:highlight>
              </a:rPr>
              <a:t>form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sz="2000" b="1" dirty="0" err="1">
                <a:solidFill>
                  <a:srgbClr val="1948A6"/>
                </a:solidFill>
                <a:highlight>
                  <a:srgbClr val="FFFFFF"/>
                </a:highlight>
              </a:rPr>
              <a:t>attr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"action"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method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en-US" sz="2000" dirty="0" err="1">
                <a:solidFill>
                  <a:srgbClr val="458383"/>
                </a:solidFill>
                <a:highlight>
                  <a:srgbClr val="FFFFFF"/>
                </a:highlight>
              </a:rPr>
              <a:t>form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sz="2000" b="1" dirty="0" err="1">
                <a:solidFill>
                  <a:srgbClr val="1948A6"/>
                </a:solidFill>
                <a:highlight>
                  <a:srgbClr val="FFFFFF"/>
                </a:highlight>
              </a:rPr>
              <a:t>attr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"method"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data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en-US" sz="2000" dirty="0" err="1">
                <a:solidFill>
                  <a:srgbClr val="458383"/>
                </a:solidFill>
                <a:highlight>
                  <a:srgbClr val="FFFFFF"/>
                </a:highlight>
              </a:rPr>
              <a:t>form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</a:rPr>
              <a:t>.serialize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()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}).</a:t>
            </a:r>
            <a:r>
              <a:rPr lang="en-US" sz="2000" dirty="0">
                <a:solidFill>
                  <a:srgbClr val="7A7A43"/>
                </a:solidFill>
                <a:highlight>
                  <a:srgbClr val="FFFFFF"/>
                </a:highlight>
              </a:rPr>
              <a:t>then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(response){ 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    console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sz="2000" dirty="0">
                <a:solidFill>
                  <a:srgbClr val="7A7A43"/>
                </a:solidFill>
                <a:highlight>
                  <a:srgbClr val="FFFFFF"/>
                </a:highlight>
              </a:rPr>
              <a:t>log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(response); 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})</a:t>
            </a:r>
          </a:p>
          <a:p>
            <a:pPr lvl="0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2000" u="sng" dirty="0">
                <a:solidFill>
                  <a:schemeClr val="hlink"/>
                </a:solidFill>
                <a:hlinkClick r:id="rId2"/>
              </a:rPr>
              <a:t>http://jsbin.com/yititoq/24/edit?html,js,output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>
                <a:solidFill>
                  <a:srgbClr val="008000"/>
                </a:solidFill>
              </a:rPr>
              <a:t>Обработка </a:t>
            </a:r>
            <a:r>
              <a:rPr lang="ru-RU" dirty="0">
                <a:solidFill>
                  <a:srgbClr val="008000"/>
                </a:solidFill>
              </a:rPr>
              <a:t>полученных данных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028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ct val="61111"/>
            </a:pP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send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ct val="61111"/>
            </a:pP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  </a:t>
            </a:r>
            <a:r>
              <a:rPr lang="en-US" sz="2000" b="1" dirty="0" err="1">
                <a:solidFill>
                  <a:srgbClr val="999999"/>
                </a:solidFill>
                <a:highlight>
                  <a:srgbClr val="FFFFFF"/>
                </a:highlight>
              </a:rPr>
              <a:t>var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$form = $(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'form'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ct val="61111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en-US" sz="2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var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data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= {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phone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'#phone'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en-US" sz="2000" dirty="0" err="1">
                <a:solidFill>
                  <a:srgbClr val="7A7A43"/>
                </a:solidFill>
                <a:highlight>
                  <a:srgbClr val="FFFFFF"/>
                </a:highlight>
              </a:rPr>
              <a:t>val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(),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password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en-US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'#password'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en-US" sz="2000" dirty="0" err="1">
                <a:solidFill>
                  <a:srgbClr val="7A7A43"/>
                </a:solidFill>
                <a:highlight>
                  <a:srgbClr val="FFFFFF"/>
                </a:highlight>
              </a:rPr>
              <a:t>val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() }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  $.</a:t>
            </a:r>
            <a:r>
              <a:rPr lang="en-US" sz="2000" dirty="0" err="1">
                <a:solidFill>
                  <a:srgbClr val="999999"/>
                </a:solidFill>
                <a:highlight>
                  <a:srgbClr val="FFFFFF"/>
                </a:highlight>
              </a:rPr>
              <a:t>ajax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({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url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: $</a:t>
            </a:r>
            <a:r>
              <a:rPr lang="en-US" sz="2000" dirty="0" err="1">
                <a:solidFill>
                  <a:srgbClr val="999999"/>
                </a:solidFill>
                <a:highlight>
                  <a:srgbClr val="FFFFFF"/>
                </a:highlight>
              </a:rPr>
              <a:t>form.attr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"action"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), 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method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: $</a:t>
            </a:r>
            <a:r>
              <a:rPr lang="en-US" sz="2000" dirty="0" err="1">
                <a:solidFill>
                  <a:srgbClr val="999999"/>
                </a:solidFill>
                <a:highlight>
                  <a:srgbClr val="FFFFFF"/>
                </a:highlight>
              </a:rPr>
              <a:t>form.attr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(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"method"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),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data</a:t>
            </a: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ru-RU" sz="2000" dirty="0" smtClean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smtClean="0">
                <a:solidFill>
                  <a:srgbClr val="1948A6"/>
                </a:solidFill>
                <a:highlight>
                  <a:srgbClr val="FFFFFF"/>
                </a:highlight>
              </a:rPr>
              <a:t>data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    .then(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function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(response){ </a:t>
            </a:r>
            <a:r>
              <a:rPr lang="en-US" sz="2000" b="1" dirty="0">
                <a:solidFill>
                  <a:srgbClr val="999999"/>
                </a:solidFill>
                <a:highlight>
                  <a:srgbClr val="FFFFFF"/>
                </a:highlight>
              </a:rPr>
              <a:t>console</a:t>
            </a:r>
            <a:r>
              <a:rPr lang="en-US" sz="2000" dirty="0">
                <a:solidFill>
                  <a:srgbClr val="999999"/>
                </a:solidFill>
                <a:highlight>
                  <a:srgbClr val="FFFFFF"/>
                </a:highlight>
              </a:rPr>
              <a:t>.log(response); })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endParaRPr lang="en-US" sz="2000" dirty="0"/>
          </a:p>
          <a:p>
            <a:pPr lvl="0"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US" sz="2000" u="sng" dirty="0">
                <a:solidFill>
                  <a:schemeClr val="hlink"/>
                </a:solidFill>
                <a:hlinkClick r:id="rId2"/>
              </a:rPr>
              <a:t>http://jsbin.com/yititoq/30/edit?js,output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8000"/>
                </a:solidFill>
              </a:rPr>
              <a:t>Ручная обработка формы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279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chemeClr val="dk1"/>
                </a:solidFill>
              </a:rPr>
              <a:t>$(</a:t>
            </a:r>
            <a:r>
              <a:rPr lang="ru" sz="2000" b="1" dirty="0">
                <a:solidFill>
                  <a:srgbClr val="000080"/>
                </a:solidFill>
              </a:rPr>
              <a:t>function</a:t>
            </a:r>
            <a:r>
              <a:rPr lang="ru" sz="2000" dirty="0">
                <a:solidFill>
                  <a:schemeClr val="dk1"/>
                </a:solidFill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  function </a:t>
            </a:r>
            <a:r>
              <a:rPr lang="ru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updateUsers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$form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'form'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randDigit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Math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floor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Math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random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 * </a:t>
            </a:r>
            <a:r>
              <a:rPr lang="ru" sz="2000" dirty="0">
                <a:solidFill>
                  <a:srgbClr val="0000FF"/>
                </a:solidFill>
                <a:highlight>
                  <a:srgbClr val="FFFFFF"/>
                </a:highlight>
              </a:rPr>
              <a:t>10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); }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ajax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({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url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$form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attr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"action"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), </a:t>
            </a:r>
            <a:r>
              <a:rPr lang="ru" sz="2000" b="1" dirty="0">
                <a:solidFill>
                  <a:srgbClr val="1948A6"/>
                </a:solidFill>
                <a:highlight>
                  <a:srgbClr val="FFFFFF"/>
                </a:highlight>
              </a:rPr>
              <a:t>method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$form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attr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"method"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 })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 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then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(users){ drawUsers(users.slice(</a:t>
            </a:r>
            <a:r>
              <a:rPr lang="ru" sz="2000" dirty="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randDigit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()));  })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D9E6F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  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'body'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'click'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'#update'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),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(event){ </a:t>
            </a:r>
            <a:r>
              <a:rPr lang="ru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updateUsers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(); });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</a:rPr>
              <a:t>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ru" sz="2000" u="sng" dirty="0">
                <a:solidFill>
                  <a:schemeClr val="hlink"/>
                </a:solidFill>
                <a:hlinkClick r:id="rId2"/>
              </a:rPr>
              <a:t>http://jsbin.com/yititoq/28/edit?html,js,console,output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8000"/>
                </a:solidFill>
              </a:rPr>
              <a:t>Динамические данные получение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5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497536" cy="359987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D9E6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drawUsers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(users){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var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$users 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lang="ru" sz="2000" dirty="0">
                <a:solidFill>
                  <a:schemeClr val="dk1"/>
                </a:solidFill>
                <a:highlight>
                  <a:srgbClr val="D9E6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'&lt;div /&gt;'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 sz="2000" dirty="0" smtClean="0">
                <a:solidFill>
                  <a:schemeClr val="dk1"/>
                </a:solidFill>
                <a:highlight>
                  <a:srgbClr val="D9E6FF"/>
                </a:highlight>
              </a:rPr>
              <a:t>$</a:t>
            </a:r>
            <a:r>
              <a:rPr lang="ru" sz="2000" dirty="0" smtClean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each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(users, </a:t>
            </a:r>
            <a:r>
              <a:rPr lang="ru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function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(index, user){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$users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append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'&lt;div&gt;'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+user.name+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'&lt;/div&gt;'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})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 sz="2000" dirty="0">
                <a:solidFill>
                  <a:schemeClr val="dk1"/>
                </a:solidFill>
                <a:highlight>
                  <a:srgbClr val="D9E6FF"/>
                </a:highlight>
              </a:rPr>
              <a:t>$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b="1" dirty="0">
                <a:solidFill>
                  <a:srgbClr val="658ABA"/>
                </a:solidFill>
                <a:highlight>
                  <a:srgbClr val="FFFFFF"/>
                </a:highlight>
              </a:rPr>
              <a:t>'#users'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).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html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2000" dirty="0">
                <a:solidFill>
                  <a:srgbClr val="458383"/>
                </a:solidFill>
                <a:highlight>
                  <a:srgbClr val="FFFFFF"/>
                </a:highlight>
              </a:rPr>
              <a:t>$users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 sz="2000" dirty="0">
                <a:solidFill>
                  <a:srgbClr val="7A7A43"/>
                </a:solidFill>
                <a:highlight>
                  <a:srgbClr val="FFFFFF"/>
                </a:highlight>
              </a:rPr>
              <a:t>html</a:t>
            </a: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());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1111"/>
            </a:pPr>
            <a:r>
              <a:rPr lang="ru" sz="2000" dirty="0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</a:pPr>
            <a:r>
              <a:rPr lang="ru" sz="2000" u="sng" dirty="0">
                <a:solidFill>
                  <a:schemeClr val="hlink"/>
                </a:solidFill>
                <a:hlinkClick r:id="rId2"/>
              </a:rPr>
              <a:t>http://jsbin.com/yititoq/28/edit?html,js,output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" dirty="0">
                <a:solidFill>
                  <a:srgbClr val="008000"/>
                </a:solidFill>
              </a:rPr>
              <a:t>Динамические данные отрисовка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076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r>
              <a:rPr lang="ru-RU" sz="2000" dirty="0"/>
              <a:t>HTML — стандартизированный язык разметки документов</a:t>
            </a:r>
          </a:p>
          <a:p>
            <a:r>
              <a:rPr lang="ru-RU" sz="2000" dirty="0"/>
              <a:t>CSS — формальный язык описания внешнего вида документа, написанного с использованием языка </a:t>
            </a:r>
            <a:r>
              <a:rPr lang="ru-RU" sz="2000" dirty="0" smtClean="0"/>
              <a:t>разметки</a:t>
            </a:r>
            <a:endParaRPr lang="ru-RU" sz="2000" dirty="0"/>
          </a:p>
          <a:p>
            <a:r>
              <a:rPr lang="ru-RU" sz="2000" dirty="0" err="1"/>
              <a:t>JavaScript</a:t>
            </a:r>
            <a:r>
              <a:rPr lang="ru-RU" sz="2000" dirty="0"/>
              <a:t> — язык программирования</a:t>
            </a:r>
          </a:p>
          <a:p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smtClean="0"/>
              <a:t>Веб</a:t>
            </a:r>
            <a:endParaRPr lang="ru-RU" dirty="0"/>
          </a:p>
        </p:txBody>
      </p:sp>
      <p:pic>
        <p:nvPicPr>
          <p:cNvPr id="6146" name="Picture 2" descr="web-trifecta_html5_css3_js-stri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7759"/>
            <a:ext cx="4281048" cy="25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0928" y="915566"/>
            <a:ext cx="8641472" cy="359987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/>
              <a:t>Текст (</a:t>
            </a:r>
            <a:r>
              <a:rPr lang="ru-RU" sz="2000" dirty="0" err="1"/>
              <a:t>www</a:t>
            </a:r>
            <a:r>
              <a:rPr lang="ru-RU" sz="2000" dirty="0"/>
              <a:t>) 1990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Красивый текст с картинками (</a:t>
            </a:r>
            <a:r>
              <a:rPr lang="ru-RU" sz="2000" dirty="0" err="1"/>
              <a:t>html</a:t>
            </a:r>
            <a:r>
              <a:rPr lang="ru-RU" sz="2000" dirty="0"/>
              <a:t>) 1993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Красивый текст с картинками и анимацией (</a:t>
            </a:r>
            <a:r>
              <a:rPr lang="ru-RU" sz="2000" dirty="0" err="1"/>
              <a:t>html+js</a:t>
            </a:r>
            <a:r>
              <a:rPr lang="ru-RU" sz="2000" dirty="0"/>
              <a:t>) 1995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Много красивого текста с картинками и анимацией (</a:t>
            </a:r>
            <a:r>
              <a:rPr lang="ru-RU" sz="2000" dirty="0" err="1"/>
              <a:t>html+css+js</a:t>
            </a:r>
            <a:r>
              <a:rPr lang="ru-RU" sz="2000" dirty="0"/>
              <a:t>) 1996</a:t>
            </a:r>
          </a:p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241472" y="80045"/>
            <a:ext cx="6552728" cy="323165"/>
          </a:xfrm>
        </p:spPr>
        <p:txBody>
          <a:bodyPr/>
          <a:lstStyle/>
          <a:p>
            <a:r>
              <a:rPr lang="ru-RU" dirty="0" smtClean="0"/>
              <a:t>Как до этого докатились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03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4466</TotalTime>
  <Words>2088</Words>
  <Application>Microsoft Office PowerPoint</Application>
  <PresentationFormat>Экран (16:9)</PresentationFormat>
  <Paragraphs>550</Paragraphs>
  <Slides>76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77" baseType="lpstr">
      <vt:lpstr>1_Специальное оформление</vt:lpstr>
      <vt:lpstr>Обзор HTML+CSS+jQuery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Ерусалимская Алина Витальевна</dc:creator>
  <cp:lastModifiedBy>Черенов Евгений Викторович</cp:lastModifiedBy>
  <cp:revision>171</cp:revision>
  <dcterms:created xsi:type="dcterms:W3CDTF">2014-01-14T11:27:58Z</dcterms:created>
  <dcterms:modified xsi:type="dcterms:W3CDTF">2016-10-27T12:02:44Z</dcterms:modified>
</cp:coreProperties>
</file>